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94"/>
  </p:notesMasterIdLst>
  <p:sldIdLst>
    <p:sldId id="257" r:id="rId4"/>
    <p:sldId id="258" r:id="rId5"/>
    <p:sldId id="259" r:id="rId6"/>
    <p:sldId id="260" r:id="rId7"/>
    <p:sldId id="264" r:id="rId8"/>
    <p:sldId id="267" r:id="rId9"/>
    <p:sldId id="268" r:id="rId10"/>
    <p:sldId id="269" r:id="rId11"/>
    <p:sldId id="314" r:id="rId12"/>
    <p:sldId id="270" r:id="rId13"/>
    <p:sldId id="315" r:id="rId14"/>
    <p:sldId id="271" r:id="rId15"/>
    <p:sldId id="316" r:id="rId16"/>
    <p:sldId id="272" r:id="rId17"/>
    <p:sldId id="317" r:id="rId18"/>
    <p:sldId id="273" r:id="rId19"/>
    <p:sldId id="318" r:id="rId20"/>
    <p:sldId id="274" r:id="rId21"/>
    <p:sldId id="319" r:id="rId22"/>
    <p:sldId id="275" r:id="rId23"/>
    <p:sldId id="320" r:id="rId24"/>
    <p:sldId id="276" r:id="rId25"/>
    <p:sldId id="322" r:id="rId26"/>
    <p:sldId id="277" r:id="rId27"/>
    <p:sldId id="323" r:id="rId28"/>
    <p:sldId id="278" r:id="rId29"/>
    <p:sldId id="324" r:id="rId30"/>
    <p:sldId id="279" r:id="rId31"/>
    <p:sldId id="325" r:id="rId32"/>
    <p:sldId id="326" r:id="rId33"/>
    <p:sldId id="327" r:id="rId34"/>
    <p:sldId id="280" r:id="rId35"/>
    <p:sldId id="281" r:id="rId36"/>
    <p:sldId id="328" r:id="rId37"/>
    <p:sldId id="282" r:id="rId38"/>
    <p:sldId id="329" r:id="rId39"/>
    <p:sldId id="283" r:id="rId40"/>
    <p:sldId id="330" r:id="rId41"/>
    <p:sldId id="284" r:id="rId42"/>
    <p:sldId id="331" r:id="rId43"/>
    <p:sldId id="285" r:id="rId44"/>
    <p:sldId id="332" r:id="rId45"/>
    <p:sldId id="286" r:id="rId46"/>
    <p:sldId id="333" r:id="rId47"/>
    <p:sldId id="287" r:id="rId48"/>
    <p:sldId id="334" r:id="rId49"/>
    <p:sldId id="288" r:id="rId50"/>
    <p:sldId id="335" r:id="rId51"/>
    <p:sldId id="289" r:id="rId52"/>
    <p:sldId id="336" r:id="rId53"/>
    <p:sldId id="290" r:id="rId54"/>
    <p:sldId id="337" r:id="rId55"/>
    <p:sldId id="291" r:id="rId56"/>
    <p:sldId id="338" r:id="rId57"/>
    <p:sldId id="293" r:id="rId58"/>
    <p:sldId id="294" r:id="rId59"/>
    <p:sldId id="339" r:id="rId60"/>
    <p:sldId id="295" r:id="rId61"/>
    <p:sldId id="340" r:id="rId62"/>
    <p:sldId id="296" r:id="rId63"/>
    <p:sldId id="341" r:id="rId64"/>
    <p:sldId id="297" r:id="rId65"/>
    <p:sldId id="342" r:id="rId66"/>
    <p:sldId id="298" r:id="rId67"/>
    <p:sldId id="343" r:id="rId68"/>
    <p:sldId id="299" r:id="rId69"/>
    <p:sldId id="344" r:id="rId70"/>
    <p:sldId id="300" r:id="rId71"/>
    <p:sldId id="345" r:id="rId72"/>
    <p:sldId id="301" r:id="rId73"/>
    <p:sldId id="346" r:id="rId74"/>
    <p:sldId id="302" r:id="rId75"/>
    <p:sldId id="347" r:id="rId76"/>
    <p:sldId id="303" r:id="rId77"/>
    <p:sldId id="348" r:id="rId78"/>
    <p:sldId id="304" r:id="rId79"/>
    <p:sldId id="349" r:id="rId80"/>
    <p:sldId id="305" r:id="rId81"/>
    <p:sldId id="350" r:id="rId82"/>
    <p:sldId id="306" r:id="rId83"/>
    <p:sldId id="351" r:id="rId84"/>
    <p:sldId id="307" r:id="rId85"/>
    <p:sldId id="308" r:id="rId86"/>
    <p:sldId id="313" r:id="rId87"/>
    <p:sldId id="261" r:id="rId88"/>
    <p:sldId id="262" r:id="rId89"/>
    <p:sldId id="263" r:id="rId90"/>
    <p:sldId id="266" r:id="rId91"/>
    <p:sldId id="309" r:id="rId92"/>
    <p:sldId id="310"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0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D103F-EC13-416F-8395-07BB567C64C2}" type="datetimeFigureOut">
              <a:rPr lang="en-US" smtClean="0"/>
              <a:t>3/19/2023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FA4AB-6D14-47A1-A0DD-176F4A4E569D}" type="slidenum">
              <a:rPr lang="en-US" smtClean="0"/>
              <a:t>‹#›</a:t>
            </a:fld>
            <a:endParaRPr lang="en-US"/>
          </a:p>
        </p:txBody>
      </p:sp>
    </p:spTree>
    <p:extLst>
      <p:ext uri="{BB962C8B-B14F-4D97-AF65-F5344CB8AC3E}">
        <p14:creationId xmlns:p14="http://schemas.microsoft.com/office/powerpoint/2010/main" val="343803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Image Placeholder 1"/>
          <p:cNvSpPr>
            <a:spLocks noGrp="1" noRot="1" noChangeAspect="1" noTextEdit="1"/>
          </p:cNvSpPr>
          <p:nvPr>
            <p:ph type="sldImg"/>
          </p:nvPr>
        </p:nvSpPr>
        <p:spPr>
          <a:ln/>
        </p:spPr>
      </p:sp>
      <p:sp>
        <p:nvSpPr>
          <p:cNvPr id="548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4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B15C60E1-0250-445B-B22E-56764BFEFA37}" type="slidenum">
              <a:rPr lang="en-US" altLang="en-US" sz="1200" smtClean="0">
                <a:solidFill>
                  <a:prstClr val="black"/>
                </a:solidFill>
              </a:rPr>
              <a:pPr eaLnBrk="1" hangingPunct="1">
                <a:defRPr/>
              </a:pPr>
              <a:t>1</a:t>
            </a:fld>
            <a:endParaRPr lang="en-US" alt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Image Placeholder 1"/>
          <p:cNvSpPr>
            <a:spLocks noGrp="1" noRot="1" noChangeAspect="1" noTextEdit="1"/>
          </p:cNvSpPr>
          <p:nvPr>
            <p:ph type="sldImg"/>
          </p:nvPr>
        </p:nvSpPr>
        <p:spPr>
          <a:ln/>
        </p:spPr>
      </p:sp>
      <p:sp>
        <p:nvSpPr>
          <p:cNvPr id="617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all</a:t>
            </a:r>
          </a:p>
        </p:txBody>
      </p:sp>
      <p:sp>
        <p:nvSpPr>
          <p:cNvPr id="592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1B7420CD-99CA-4DFB-86E9-F5B3FF13919F}" type="slidenum">
              <a:rPr lang="en-US" altLang="en-US" sz="1200" smtClean="0">
                <a:solidFill>
                  <a:prstClr val="black"/>
                </a:solidFill>
              </a:rPr>
              <a:pPr eaLnBrk="1" hangingPunct="1">
                <a:defRPr/>
              </a:pPr>
              <a:t>67</a:t>
            </a:fld>
            <a:endParaRPr lang="en-US" altLang="en-US" sz="1200">
              <a:solidFill>
                <a:prstClr val="black"/>
              </a:solidFill>
            </a:endParaRPr>
          </a:p>
        </p:txBody>
      </p:sp>
    </p:spTree>
    <p:extLst>
      <p:ext uri="{BB962C8B-B14F-4D97-AF65-F5344CB8AC3E}">
        <p14:creationId xmlns:p14="http://schemas.microsoft.com/office/powerpoint/2010/main" val="277497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Slide Image Placeholder 1"/>
          <p:cNvSpPr>
            <a:spLocks noGrp="1" noRot="1" noChangeAspect="1" noTextEdit="1"/>
          </p:cNvSpPr>
          <p:nvPr>
            <p:ph type="sldImg"/>
          </p:nvPr>
        </p:nvSpPr>
        <p:spPr>
          <a:ln/>
        </p:spPr>
      </p:sp>
      <p:sp>
        <p:nvSpPr>
          <p:cNvPr id="618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all</a:t>
            </a:r>
          </a:p>
        </p:txBody>
      </p:sp>
      <p:sp>
        <p:nvSpPr>
          <p:cNvPr id="593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F5B39080-CDC9-4850-A8E7-26066CA01491}" type="slidenum">
              <a:rPr lang="en-US" altLang="en-US" sz="1200" smtClean="0">
                <a:solidFill>
                  <a:prstClr val="black"/>
                </a:solidFill>
              </a:rPr>
              <a:pPr eaLnBrk="1" hangingPunct="1">
                <a:defRPr/>
              </a:pPr>
              <a:t>72</a:t>
            </a:fld>
            <a:endParaRPr lang="en-US"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Slide Image Placeholder 1"/>
          <p:cNvSpPr>
            <a:spLocks noGrp="1" noRot="1" noChangeAspect="1" noTextEdit="1"/>
          </p:cNvSpPr>
          <p:nvPr>
            <p:ph type="sldImg"/>
          </p:nvPr>
        </p:nvSpPr>
        <p:spPr>
          <a:ln/>
        </p:spPr>
      </p:sp>
      <p:sp>
        <p:nvSpPr>
          <p:cNvPr id="618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all</a:t>
            </a:r>
          </a:p>
        </p:txBody>
      </p:sp>
      <p:sp>
        <p:nvSpPr>
          <p:cNvPr id="593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F5B39080-CDC9-4850-A8E7-26066CA01491}" type="slidenum">
              <a:rPr lang="en-US" altLang="en-US" sz="1200" smtClean="0">
                <a:solidFill>
                  <a:prstClr val="black"/>
                </a:solidFill>
              </a:rPr>
              <a:pPr eaLnBrk="1" hangingPunct="1">
                <a:defRPr/>
              </a:pPr>
              <a:t>73</a:t>
            </a:fld>
            <a:endParaRPr lang="en-US" altLang="en-US" sz="1200">
              <a:solidFill>
                <a:prstClr val="black"/>
              </a:solidFill>
            </a:endParaRPr>
          </a:p>
        </p:txBody>
      </p:sp>
    </p:spTree>
    <p:extLst>
      <p:ext uri="{BB962C8B-B14F-4D97-AF65-F5344CB8AC3E}">
        <p14:creationId xmlns:p14="http://schemas.microsoft.com/office/powerpoint/2010/main" val="318591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ln/>
        </p:spPr>
      </p:sp>
      <p:sp>
        <p:nvSpPr>
          <p:cNvPr id="550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63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59EDB4C-B6B0-4C5B-B1F0-E5CE0956E8C8}"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919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a:ln/>
        </p:spPr>
      </p:sp>
      <p:sp>
        <p:nvSpPr>
          <p:cNvPr id="551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73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8617EE-95C0-4117-822D-805A58F67D33}"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5114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a:ln/>
        </p:spPr>
      </p:sp>
      <p:sp>
        <p:nvSpPr>
          <p:cNvPr id="552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83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B184C2A-BD77-4536-88DC-9154622AE27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8029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a:ln/>
        </p:spPr>
      </p:sp>
      <p:sp>
        <p:nvSpPr>
          <p:cNvPr id="553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94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307844-A9EE-494B-BC4F-33BC329855F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2727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4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DF63AD-F726-4B5F-9176-A50CB5FFDBF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0784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a:ln/>
        </p:spPr>
      </p:sp>
      <p:sp>
        <p:nvSpPr>
          <p:cNvPr id="549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53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62F783C8-D386-443F-8CB6-B8AA90321457}" type="slidenum">
              <a:rPr lang="en-US" altLang="en-US" sz="1200" smtClean="0">
                <a:solidFill>
                  <a:prstClr val="black"/>
                </a:solidFill>
              </a:rPr>
              <a:pPr eaLnBrk="1" hangingPunct="1">
                <a:defRPr/>
              </a:pPr>
              <a:t>3</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ln/>
        </p:spPr>
      </p:sp>
      <p:sp>
        <p:nvSpPr>
          <p:cNvPr id="550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63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159EDB4C-B6B0-4C5B-B1F0-E5CE0956E8C8}" type="slidenum">
              <a:rPr lang="en-US" altLang="en-US" sz="1200" smtClean="0">
                <a:solidFill>
                  <a:prstClr val="black"/>
                </a:solidFill>
              </a:rPr>
              <a:pPr eaLnBrk="1" hangingPunct="1">
                <a:defRPr/>
              </a:pPr>
              <a:t>4</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a:ln/>
        </p:spPr>
      </p:sp>
      <p:sp>
        <p:nvSpPr>
          <p:cNvPr id="555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04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2F529169-F9CA-41CA-BD99-AD42FDDE74E3}" type="slidenum">
              <a:rPr lang="en-US" altLang="en-US" sz="1200" smtClean="0">
                <a:solidFill>
                  <a:prstClr val="black"/>
                </a:solidFill>
              </a:rPr>
              <a:pPr eaLnBrk="1" hangingPunct="1">
                <a:defRPr/>
              </a:pPr>
              <a:t>5</a:t>
            </a:fld>
            <a:endParaRPr lang="en-US"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Image Placeholder 1"/>
          <p:cNvSpPr>
            <a:spLocks noGrp="1" noRot="1" noChangeAspect="1" noTextEdit="1"/>
          </p:cNvSpPr>
          <p:nvPr>
            <p:ph type="sldImg"/>
          </p:nvPr>
        </p:nvSpPr>
        <p:spPr>
          <a:ln/>
        </p:spPr>
      </p:sp>
      <p:sp>
        <p:nvSpPr>
          <p:cNvPr id="615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all</a:t>
            </a:r>
          </a:p>
        </p:txBody>
      </p:sp>
      <p:sp>
        <p:nvSpPr>
          <p:cNvPr id="590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950D3D99-8762-4031-A849-6D4A0E2F4AB1}" type="slidenum">
              <a:rPr lang="en-US" altLang="en-US" sz="1200" smtClean="0">
                <a:solidFill>
                  <a:prstClr val="black"/>
                </a:solidFill>
              </a:rPr>
              <a:pPr eaLnBrk="1" hangingPunct="1">
                <a:defRPr/>
              </a:pPr>
              <a:t>28</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Image Placeholder 1"/>
          <p:cNvSpPr>
            <a:spLocks noGrp="1" noRot="1" noChangeAspect="1" noTextEdit="1"/>
          </p:cNvSpPr>
          <p:nvPr>
            <p:ph type="sldImg"/>
          </p:nvPr>
        </p:nvSpPr>
        <p:spPr>
          <a:ln/>
        </p:spPr>
      </p:sp>
      <p:sp>
        <p:nvSpPr>
          <p:cNvPr id="615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all</a:t>
            </a:r>
          </a:p>
        </p:txBody>
      </p:sp>
      <p:sp>
        <p:nvSpPr>
          <p:cNvPr id="590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950D3D99-8762-4031-A849-6D4A0E2F4AB1}" type="slidenum">
              <a:rPr lang="en-US" altLang="en-US" sz="1200" smtClean="0">
                <a:solidFill>
                  <a:prstClr val="black"/>
                </a:solidFill>
              </a:rPr>
              <a:pPr eaLnBrk="1" hangingPunct="1">
                <a:defRPr/>
              </a:pPr>
              <a:t>29</a:t>
            </a:fld>
            <a:endParaRPr lang="en-US" altLang="en-US" sz="1200">
              <a:solidFill>
                <a:prstClr val="black"/>
              </a:solidFill>
            </a:endParaRPr>
          </a:p>
        </p:txBody>
      </p:sp>
    </p:spTree>
    <p:extLst>
      <p:ext uri="{BB962C8B-B14F-4D97-AF65-F5344CB8AC3E}">
        <p14:creationId xmlns:p14="http://schemas.microsoft.com/office/powerpoint/2010/main" val="63434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Slide Image Placeholder 1"/>
          <p:cNvSpPr>
            <a:spLocks noGrp="1" noRot="1" noChangeAspect="1" noTextEdit="1"/>
          </p:cNvSpPr>
          <p:nvPr>
            <p:ph type="sldImg"/>
          </p:nvPr>
        </p:nvSpPr>
        <p:spPr>
          <a:ln/>
        </p:spPr>
      </p:sp>
      <p:sp>
        <p:nvSpPr>
          <p:cNvPr id="616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all</a:t>
            </a:r>
          </a:p>
        </p:txBody>
      </p:sp>
      <p:sp>
        <p:nvSpPr>
          <p:cNvPr id="5918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9B405C3-992C-454E-AEBF-AD71F9980B16}" type="slidenum">
              <a:rPr lang="en-US" altLang="en-US" sz="1200" smtClean="0">
                <a:solidFill>
                  <a:prstClr val="black"/>
                </a:solidFill>
              </a:rPr>
              <a:pPr eaLnBrk="1" hangingPunct="1">
                <a:defRPr/>
              </a:pPr>
              <a:t>45</a:t>
            </a:fld>
            <a:endParaRPr lang="en-US" alt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Slide Image Placeholder 1"/>
          <p:cNvSpPr>
            <a:spLocks noGrp="1" noRot="1" noChangeAspect="1" noTextEdit="1"/>
          </p:cNvSpPr>
          <p:nvPr>
            <p:ph type="sldImg"/>
          </p:nvPr>
        </p:nvSpPr>
        <p:spPr>
          <a:ln/>
        </p:spPr>
      </p:sp>
      <p:sp>
        <p:nvSpPr>
          <p:cNvPr id="616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all</a:t>
            </a:r>
          </a:p>
        </p:txBody>
      </p:sp>
      <p:sp>
        <p:nvSpPr>
          <p:cNvPr id="5918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9B405C3-992C-454E-AEBF-AD71F9980B16}" type="slidenum">
              <a:rPr lang="en-US" altLang="en-US" sz="1200" smtClean="0">
                <a:solidFill>
                  <a:prstClr val="black"/>
                </a:solidFill>
              </a:rPr>
              <a:pPr eaLnBrk="1" hangingPunct="1">
                <a:defRPr/>
              </a:pPr>
              <a:t>46</a:t>
            </a:fld>
            <a:endParaRPr lang="en-US" altLang="en-US" sz="1200">
              <a:solidFill>
                <a:prstClr val="black"/>
              </a:solidFill>
            </a:endParaRPr>
          </a:p>
        </p:txBody>
      </p:sp>
    </p:spTree>
    <p:extLst>
      <p:ext uri="{BB962C8B-B14F-4D97-AF65-F5344CB8AC3E}">
        <p14:creationId xmlns:p14="http://schemas.microsoft.com/office/powerpoint/2010/main" val="38035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Image Placeholder 1"/>
          <p:cNvSpPr>
            <a:spLocks noGrp="1" noRot="1" noChangeAspect="1" noTextEdit="1"/>
          </p:cNvSpPr>
          <p:nvPr>
            <p:ph type="sldImg"/>
          </p:nvPr>
        </p:nvSpPr>
        <p:spPr>
          <a:ln/>
        </p:spPr>
      </p:sp>
      <p:sp>
        <p:nvSpPr>
          <p:cNvPr id="617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all</a:t>
            </a:r>
          </a:p>
        </p:txBody>
      </p:sp>
      <p:sp>
        <p:nvSpPr>
          <p:cNvPr id="592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1B7420CD-99CA-4DFB-86E9-F5B3FF13919F}" type="slidenum">
              <a:rPr lang="en-US" altLang="en-US" sz="1200" smtClean="0">
                <a:solidFill>
                  <a:prstClr val="black"/>
                </a:solidFill>
              </a:rPr>
              <a:pPr eaLnBrk="1" hangingPunct="1">
                <a:defRPr/>
              </a:pPr>
              <a:t>66</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6DE443-9AF1-4D92-810B-A751F71AE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49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763F24-0031-40D1-A534-F40E9A7008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44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7D0F62-5D8F-4038-9B4F-1F8EBCCF8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40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33CB85-FD0C-4FDA-B2E6-C22FF9C629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47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614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912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784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137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18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21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0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1E9FDF-E1D1-434B-BD11-749BF2952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05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315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472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069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23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6DE443-9AF1-4D92-810B-A751F71AE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0643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1E9FDF-E1D1-434B-BD11-749BF2952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3233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E1931-BA41-4173-ACEA-2071E1CB8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630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849727-AEDC-4382-8D87-20DE4C5165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497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816655-B12E-48E0-A085-5A2F5863E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7452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EBC864-3F7E-49C6-8535-E4C24F46F2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35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E1931-BA41-4173-ACEA-2071E1CB8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7656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50E91B-06C9-4043-923A-F3D36721D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981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B8D322-E1B9-40BC-8A01-597100BE1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518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997C73-5CD3-49D9-A221-D82A008E1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104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763F24-0031-40D1-A534-F40E9A7008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5300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7D0F62-5D8F-4038-9B4F-1F8EBCCF8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5155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33CB85-FD0C-4FDA-B2E6-C22FF9C629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41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849727-AEDC-4382-8D87-20DE4C5165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393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816655-B12E-48E0-A085-5A2F5863E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74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EBC864-3F7E-49C6-8535-E4C24F46F2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316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50E91B-06C9-4043-923A-F3D36721D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672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B8D322-E1B9-40BC-8A01-597100BE1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56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997C73-5CD3-49D9-A221-D82A008E1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87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A8084B31-EF3C-417F-A2FC-5E1B88AAEF6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7591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A5626-9584-4676-A096-95A1FE7C7F46}" type="datetimeFigureOut">
              <a:rPr lang="en-US">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D0068-92EA-4050-A8D6-C5704D8ACC9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0174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A8084B31-EF3C-417F-A2FC-5E1B88AAEF6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637996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90600" y="381000"/>
            <a:ext cx="7772400" cy="857250"/>
          </a:xfrm>
        </p:spPr>
        <p:txBody>
          <a:bodyPr/>
          <a:lstStyle/>
          <a:p>
            <a:r>
              <a:rPr lang="en-US" altLang="en-US"/>
              <a:t>Hi-Landers Ham Class</a:t>
            </a:r>
          </a:p>
        </p:txBody>
      </p:sp>
      <p:sp>
        <p:nvSpPr>
          <p:cNvPr id="2051" name="Subtitle 2"/>
          <p:cNvSpPr>
            <a:spLocks noGrp="1"/>
          </p:cNvSpPr>
          <p:nvPr>
            <p:ph type="subTitle" idx="1"/>
          </p:nvPr>
        </p:nvSpPr>
        <p:spPr>
          <a:xfrm>
            <a:off x="1143000" y="5410200"/>
            <a:ext cx="6400800" cy="1219200"/>
          </a:xfrm>
        </p:spPr>
        <p:txBody>
          <a:bodyPr/>
          <a:lstStyle/>
          <a:p>
            <a:r>
              <a:rPr lang="en-US" altLang="en-US"/>
              <a:t>Instructed by Rich Bugarin W6EC</a:t>
            </a:r>
          </a:p>
        </p:txBody>
      </p:sp>
      <p:pic>
        <p:nvPicPr>
          <p:cNvPr id="2052" name="Picture 2" descr="C:\Documents and Settings\Rich Bugarin\My Documents\Rich\4x4\Hi-Landers\Art\Hi-Landers Logo 9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6800"/>
            <a:ext cx="4271963"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929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itle 1"/>
          <p:cNvSpPr>
            <a:spLocks noGrp="1"/>
          </p:cNvSpPr>
          <p:nvPr>
            <p:ph type="title"/>
          </p:nvPr>
        </p:nvSpPr>
        <p:spPr/>
        <p:txBody>
          <a:bodyPr/>
          <a:lstStyle/>
          <a:p>
            <a:r>
              <a:rPr lang="en-US" altLang="en-US"/>
              <a:t>T0A02</a:t>
            </a:r>
          </a:p>
        </p:txBody>
      </p:sp>
      <p:sp>
        <p:nvSpPr>
          <p:cNvPr id="3" name="Content Placeholder 2"/>
          <p:cNvSpPr>
            <a:spLocks noGrp="1"/>
          </p:cNvSpPr>
          <p:nvPr>
            <p:ph idx="1"/>
          </p:nvPr>
        </p:nvSpPr>
        <p:spPr>
          <a:xfrm>
            <a:off x="457200" y="1417638"/>
            <a:ext cx="8229600" cy="4983162"/>
          </a:xfrm>
        </p:spPr>
        <p:txBody>
          <a:bodyPr/>
          <a:lstStyle/>
          <a:p>
            <a:pPr>
              <a:buFontTx/>
              <a:buNone/>
            </a:pPr>
            <a:r>
              <a:rPr lang="en-US" altLang="en-US" dirty="0"/>
              <a:t>What health hazard is presented by electrical current flowing through the body?</a:t>
            </a:r>
          </a:p>
          <a:p>
            <a:pPr>
              <a:buFontTx/>
              <a:buNone/>
            </a:pPr>
            <a:r>
              <a:rPr lang="en-US" altLang="en-US" dirty="0"/>
              <a:t>A. It may cause injury by heating tissue</a:t>
            </a:r>
          </a:p>
          <a:p>
            <a:pPr>
              <a:buFontTx/>
              <a:buNone/>
            </a:pPr>
            <a:r>
              <a:rPr lang="en-US" altLang="en-US" dirty="0"/>
              <a:t>B. It may disrupt the electrical functions of cells</a:t>
            </a:r>
          </a:p>
          <a:p>
            <a:pPr>
              <a:buFontTx/>
              <a:buNone/>
            </a:pPr>
            <a:r>
              <a:rPr lang="en-US" altLang="en-US" dirty="0"/>
              <a:t>C. It may cause involuntary muscle contractions</a:t>
            </a:r>
          </a:p>
          <a:p>
            <a:pPr>
              <a:buFontTx/>
              <a:buNone/>
            </a:pPr>
            <a:r>
              <a:rPr lang="en-US" altLang="en-US" dirty="0"/>
              <a:t>D. All these choices are correct</a:t>
            </a:r>
          </a:p>
        </p:txBody>
      </p:sp>
    </p:spTree>
    <p:extLst>
      <p:ext uri="{BB962C8B-B14F-4D97-AF65-F5344CB8AC3E}">
        <p14:creationId xmlns:p14="http://schemas.microsoft.com/office/powerpoint/2010/main" val="229157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itle 1"/>
          <p:cNvSpPr>
            <a:spLocks noGrp="1"/>
          </p:cNvSpPr>
          <p:nvPr>
            <p:ph type="title"/>
          </p:nvPr>
        </p:nvSpPr>
        <p:spPr/>
        <p:txBody>
          <a:bodyPr/>
          <a:lstStyle/>
          <a:p>
            <a:r>
              <a:rPr lang="en-US" altLang="en-US"/>
              <a:t>T0A02</a:t>
            </a:r>
          </a:p>
        </p:txBody>
      </p:sp>
      <p:sp>
        <p:nvSpPr>
          <p:cNvPr id="3" name="Content Placeholder 2"/>
          <p:cNvSpPr>
            <a:spLocks noGrp="1"/>
          </p:cNvSpPr>
          <p:nvPr>
            <p:ph idx="1"/>
          </p:nvPr>
        </p:nvSpPr>
        <p:spPr>
          <a:xfrm>
            <a:off x="457200" y="1417638"/>
            <a:ext cx="8229600" cy="4983162"/>
          </a:xfrm>
        </p:spPr>
        <p:txBody>
          <a:bodyPr/>
          <a:lstStyle/>
          <a:p>
            <a:pPr>
              <a:buFontTx/>
              <a:buNone/>
            </a:pPr>
            <a:r>
              <a:rPr lang="en-US" altLang="en-US" dirty="0"/>
              <a:t>What health hazard is presented by electrical current flowing through the body?</a:t>
            </a:r>
          </a:p>
          <a:p>
            <a:pPr>
              <a:buFontTx/>
              <a:buNone/>
            </a:pPr>
            <a:r>
              <a:rPr lang="en-US" altLang="en-US" dirty="0">
                <a:solidFill>
                  <a:schemeClr val="bg1">
                    <a:lumMod val="65000"/>
                  </a:schemeClr>
                </a:solidFill>
              </a:rPr>
              <a:t>A. It may cause injury by heating tissue</a:t>
            </a:r>
          </a:p>
          <a:p>
            <a:pPr>
              <a:buFontTx/>
              <a:buNone/>
            </a:pPr>
            <a:r>
              <a:rPr lang="en-US" altLang="en-US" dirty="0">
                <a:solidFill>
                  <a:schemeClr val="bg1">
                    <a:lumMod val="65000"/>
                  </a:schemeClr>
                </a:solidFill>
              </a:rPr>
              <a:t>B. It may disrupt the electrical functions of cells</a:t>
            </a:r>
          </a:p>
          <a:p>
            <a:pPr>
              <a:buFontTx/>
              <a:buNone/>
            </a:pPr>
            <a:r>
              <a:rPr lang="en-US" altLang="en-US" dirty="0">
                <a:solidFill>
                  <a:schemeClr val="bg1">
                    <a:lumMod val="65000"/>
                  </a:schemeClr>
                </a:solidFill>
              </a:rPr>
              <a:t>C. It may cause involuntary muscle contractions</a:t>
            </a:r>
          </a:p>
          <a:p>
            <a:pPr>
              <a:buFontTx/>
              <a:buNone/>
            </a:pPr>
            <a:r>
              <a:rPr lang="en-US" altLang="en-US" dirty="0"/>
              <a:t>D. All these choices are correct</a:t>
            </a:r>
          </a:p>
        </p:txBody>
      </p:sp>
    </p:spTree>
    <p:extLst>
      <p:ext uri="{BB962C8B-B14F-4D97-AF65-F5344CB8AC3E}">
        <p14:creationId xmlns:p14="http://schemas.microsoft.com/office/powerpoint/2010/main" val="415279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itle 1"/>
          <p:cNvSpPr>
            <a:spLocks noGrp="1"/>
          </p:cNvSpPr>
          <p:nvPr>
            <p:ph type="title"/>
          </p:nvPr>
        </p:nvSpPr>
        <p:spPr/>
        <p:txBody>
          <a:bodyPr/>
          <a:lstStyle/>
          <a:p>
            <a:r>
              <a:rPr lang="en-US" altLang="en-US"/>
              <a:t>T0A03</a:t>
            </a:r>
          </a:p>
        </p:txBody>
      </p:sp>
      <p:sp>
        <p:nvSpPr>
          <p:cNvPr id="3" name="Content Placeholder 2"/>
          <p:cNvSpPr>
            <a:spLocks noGrp="1"/>
          </p:cNvSpPr>
          <p:nvPr>
            <p:ph idx="1"/>
          </p:nvPr>
        </p:nvSpPr>
        <p:spPr>
          <a:xfrm>
            <a:off x="228600" y="1066800"/>
            <a:ext cx="8686800" cy="3352801"/>
          </a:xfrm>
        </p:spPr>
        <p:txBody>
          <a:bodyPr/>
          <a:lstStyle/>
          <a:p>
            <a:pPr>
              <a:buFontTx/>
              <a:buNone/>
            </a:pPr>
            <a:r>
              <a:rPr lang="en-US" altLang="en-US" sz="2800" dirty="0"/>
              <a:t>In the United States, what circuit does black wire insulation indicate in a three-wire 120 V cable?</a:t>
            </a:r>
          </a:p>
          <a:p>
            <a:pPr>
              <a:buFontTx/>
              <a:buNone/>
            </a:pPr>
            <a:r>
              <a:rPr lang="en-US" altLang="en-US" sz="2800" dirty="0"/>
              <a:t>A. Neutral</a:t>
            </a:r>
          </a:p>
          <a:p>
            <a:pPr>
              <a:buFontTx/>
              <a:buNone/>
            </a:pPr>
            <a:r>
              <a:rPr lang="en-US" altLang="en-US" sz="2800" dirty="0"/>
              <a:t>B. Hot</a:t>
            </a:r>
          </a:p>
          <a:p>
            <a:pPr>
              <a:buFontTx/>
              <a:buNone/>
            </a:pPr>
            <a:r>
              <a:rPr lang="en-US" altLang="en-US" sz="2800" dirty="0"/>
              <a:t>C. Equipment ground</a:t>
            </a:r>
          </a:p>
          <a:p>
            <a:pPr>
              <a:buFontTx/>
              <a:buNone/>
            </a:pPr>
            <a:r>
              <a:rPr lang="en-US" altLang="en-US" sz="2800" dirty="0"/>
              <a:t>D. Black insulation is never used</a:t>
            </a:r>
          </a:p>
        </p:txBody>
      </p:sp>
    </p:spTree>
    <p:extLst>
      <p:ext uri="{BB962C8B-B14F-4D97-AF65-F5344CB8AC3E}">
        <p14:creationId xmlns:p14="http://schemas.microsoft.com/office/powerpoint/2010/main" val="325329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itle 1"/>
          <p:cNvSpPr>
            <a:spLocks noGrp="1"/>
          </p:cNvSpPr>
          <p:nvPr>
            <p:ph type="title"/>
          </p:nvPr>
        </p:nvSpPr>
        <p:spPr/>
        <p:txBody>
          <a:bodyPr/>
          <a:lstStyle/>
          <a:p>
            <a:r>
              <a:rPr lang="en-US" altLang="en-US"/>
              <a:t>T0A03</a:t>
            </a:r>
          </a:p>
        </p:txBody>
      </p:sp>
      <p:sp>
        <p:nvSpPr>
          <p:cNvPr id="3" name="Content Placeholder 2"/>
          <p:cNvSpPr>
            <a:spLocks noGrp="1"/>
          </p:cNvSpPr>
          <p:nvPr>
            <p:ph idx="1"/>
          </p:nvPr>
        </p:nvSpPr>
        <p:spPr>
          <a:xfrm>
            <a:off x="228600" y="1066800"/>
            <a:ext cx="8686800" cy="3352801"/>
          </a:xfrm>
        </p:spPr>
        <p:txBody>
          <a:bodyPr/>
          <a:lstStyle/>
          <a:p>
            <a:pPr>
              <a:buFontTx/>
              <a:buNone/>
            </a:pPr>
            <a:r>
              <a:rPr lang="en-US" altLang="en-US" sz="2800" dirty="0"/>
              <a:t>In the United States, what circuit does black wire insulation indicate in a three-wire 120 V cable?</a:t>
            </a:r>
          </a:p>
          <a:p>
            <a:pPr>
              <a:buFontTx/>
              <a:buNone/>
            </a:pPr>
            <a:r>
              <a:rPr lang="en-US" altLang="en-US" sz="2800" dirty="0">
                <a:solidFill>
                  <a:schemeClr val="bg1">
                    <a:lumMod val="75000"/>
                  </a:schemeClr>
                </a:solidFill>
              </a:rPr>
              <a:t>A. Neutral</a:t>
            </a:r>
          </a:p>
          <a:p>
            <a:pPr>
              <a:buFontTx/>
              <a:buNone/>
            </a:pPr>
            <a:r>
              <a:rPr lang="en-US" altLang="en-US" sz="2800" dirty="0"/>
              <a:t>B. Hot</a:t>
            </a:r>
          </a:p>
          <a:p>
            <a:pPr>
              <a:buFontTx/>
              <a:buNone/>
            </a:pPr>
            <a:r>
              <a:rPr lang="en-US" altLang="en-US" sz="2800" dirty="0">
                <a:solidFill>
                  <a:schemeClr val="bg1">
                    <a:lumMod val="75000"/>
                  </a:schemeClr>
                </a:solidFill>
              </a:rPr>
              <a:t>C. Equipment ground</a:t>
            </a:r>
          </a:p>
          <a:p>
            <a:pPr>
              <a:buFontTx/>
              <a:buNone/>
            </a:pPr>
            <a:r>
              <a:rPr lang="en-US" altLang="en-US" sz="2800" dirty="0">
                <a:solidFill>
                  <a:schemeClr val="bg1">
                    <a:lumMod val="75000"/>
                  </a:schemeClr>
                </a:solidFill>
              </a:rPr>
              <a:t>D. Black insulation is never used</a:t>
            </a:r>
          </a:p>
        </p:txBody>
      </p:sp>
      <p:pic>
        <p:nvPicPr>
          <p:cNvPr id="4" name="Picture 3">
            <a:extLst>
              <a:ext uri="{FF2B5EF4-FFF2-40B4-BE49-F238E27FC236}">
                <a16:creationId xmlns:a16="http://schemas.microsoft.com/office/drawing/2014/main" id="{C10E449E-D171-8593-31A5-1FE76C666924}"/>
              </a:ext>
            </a:extLst>
          </p:cNvPr>
          <p:cNvPicPr>
            <a:picLocks noChangeAspect="1"/>
          </p:cNvPicPr>
          <p:nvPr/>
        </p:nvPicPr>
        <p:blipFill>
          <a:blip r:embed="rId2"/>
          <a:stretch>
            <a:fillRect/>
          </a:stretch>
        </p:blipFill>
        <p:spPr>
          <a:xfrm>
            <a:off x="1524000" y="4189999"/>
            <a:ext cx="5257800" cy="3202401"/>
          </a:xfrm>
          <a:prstGeom prst="rect">
            <a:avLst/>
          </a:prstGeom>
        </p:spPr>
      </p:pic>
    </p:spTree>
    <p:extLst>
      <p:ext uri="{BB962C8B-B14F-4D97-AF65-F5344CB8AC3E}">
        <p14:creationId xmlns:p14="http://schemas.microsoft.com/office/powerpoint/2010/main" val="292494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itle 1"/>
          <p:cNvSpPr>
            <a:spLocks noGrp="1"/>
          </p:cNvSpPr>
          <p:nvPr>
            <p:ph type="title"/>
          </p:nvPr>
        </p:nvSpPr>
        <p:spPr/>
        <p:txBody>
          <a:bodyPr/>
          <a:lstStyle/>
          <a:p>
            <a:r>
              <a:rPr lang="en-US" altLang="en-US"/>
              <a:t>T0A04</a:t>
            </a:r>
          </a:p>
        </p:txBody>
      </p:sp>
      <p:sp>
        <p:nvSpPr>
          <p:cNvPr id="3" name="Content Placeholder 2"/>
          <p:cNvSpPr>
            <a:spLocks noGrp="1"/>
          </p:cNvSpPr>
          <p:nvPr>
            <p:ph idx="1"/>
          </p:nvPr>
        </p:nvSpPr>
        <p:spPr/>
        <p:txBody>
          <a:bodyPr/>
          <a:lstStyle/>
          <a:p>
            <a:pPr>
              <a:buFontTx/>
              <a:buNone/>
            </a:pPr>
            <a:r>
              <a:rPr lang="en-US" altLang="en-US" dirty="0"/>
              <a:t>What is the purpose of a fuse in an electrical circuit?</a:t>
            </a:r>
          </a:p>
          <a:p>
            <a:pPr>
              <a:buFontTx/>
              <a:buNone/>
            </a:pPr>
            <a:r>
              <a:rPr lang="en-US" altLang="en-US" dirty="0"/>
              <a:t>A. To prevent power supply ripple from damaging a component</a:t>
            </a:r>
          </a:p>
          <a:p>
            <a:pPr>
              <a:buFontTx/>
              <a:buNone/>
            </a:pPr>
            <a:r>
              <a:rPr lang="en-US" altLang="en-US" dirty="0"/>
              <a:t>B. To remove power in case of overload</a:t>
            </a:r>
          </a:p>
          <a:p>
            <a:pPr>
              <a:buFontTx/>
              <a:buNone/>
            </a:pPr>
            <a:r>
              <a:rPr lang="en-US" altLang="en-US" dirty="0"/>
              <a:t>C. To limit current to prevent shocks</a:t>
            </a:r>
          </a:p>
          <a:p>
            <a:pPr>
              <a:buFontTx/>
              <a:buNone/>
            </a:pPr>
            <a:r>
              <a:rPr lang="en-US" altLang="en-US" dirty="0"/>
              <a:t>D. All these choices are correct</a:t>
            </a:r>
          </a:p>
        </p:txBody>
      </p:sp>
    </p:spTree>
    <p:extLst>
      <p:ext uri="{BB962C8B-B14F-4D97-AF65-F5344CB8AC3E}">
        <p14:creationId xmlns:p14="http://schemas.microsoft.com/office/powerpoint/2010/main" val="24020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itle 1"/>
          <p:cNvSpPr>
            <a:spLocks noGrp="1"/>
          </p:cNvSpPr>
          <p:nvPr>
            <p:ph type="title"/>
          </p:nvPr>
        </p:nvSpPr>
        <p:spPr/>
        <p:txBody>
          <a:bodyPr/>
          <a:lstStyle/>
          <a:p>
            <a:r>
              <a:rPr lang="en-US" altLang="en-US"/>
              <a:t>T0A04</a:t>
            </a:r>
          </a:p>
        </p:txBody>
      </p:sp>
      <p:sp>
        <p:nvSpPr>
          <p:cNvPr id="3" name="Content Placeholder 2"/>
          <p:cNvSpPr>
            <a:spLocks noGrp="1"/>
          </p:cNvSpPr>
          <p:nvPr>
            <p:ph idx="1"/>
          </p:nvPr>
        </p:nvSpPr>
        <p:spPr/>
        <p:txBody>
          <a:bodyPr/>
          <a:lstStyle/>
          <a:p>
            <a:pPr>
              <a:buFontTx/>
              <a:buNone/>
            </a:pPr>
            <a:r>
              <a:rPr lang="en-US" altLang="en-US" dirty="0"/>
              <a:t>What is the purpose of a fuse in an electrical circuit?</a:t>
            </a:r>
          </a:p>
          <a:p>
            <a:pPr>
              <a:buFontTx/>
              <a:buNone/>
            </a:pPr>
            <a:r>
              <a:rPr lang="en-US" altLang="en-US" dirty="0">
                <a:solidFill>
                  <a:schemeClr val="bg1">
                    <a:lumMod val="75000"/>
                  </a:schemeClr>
                </a:solidFill>
              </a:rPr>
              <a:t>A. To prevent power supply ripple from damaging a component</a:t>
            </a:r>
          </a:p>
          <a:p>
            <a:pPr>
              <a:buFontTx/>
              <a:buNone/>
            </a:pPr>
            <a:r>
              <a:rPr lang="en-US" altLang="en-US" dirty="0"/>
              <a:t>B. To remove power in case of overload</a:t>
            </a:r>
          </a:p>
          <a:p>
            <a:pPr>
              <a:buFontTx/>
              <a:buNone/>
            </a:pPr>
            <a:r>
              <a:rPr lang="en-US" altLang="en-US" dirty="0">
                <a:solidFill>
                  <a:schemeClr val="bg1">
                    <a:lumMod val="75000"/>
                  </a:schemeClr>
                </a:solidFill>
              </a:rPr>
              <a:t>C. To limit current to prevent shocks</a:t>
            </a:r>
          </a:p>
          <a:p>
            <a:pPr>
              <a:buFontTx/>
              <a:buNone/>
            </a:pPr>
            <a:r>
              <a:rPr lang="en-US" altLang="en-US" dirty="0">
                <a:solidFill>
                  <a:schemeClr val="bg1">
                    <a:lumMod val="75000"/>
                  </a:schemeClr>
                </a:solidFill>
              </a:rPr>
              <a:t>D. All these choices are correct</a:t>
            </a:r>
          </a:p>
        </p:txBody>
      </p:sp>
    </p:spTree>
    <p:extLst>
      <p:ext uri="{BB962C8B-B14F-4D97-AF65-F5344CB8AC3E}">
        <p14:creationId xmlns:p14="http://schemas.microsoft.com/office/powerpoint/2010/main" val="115108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itle 1"/>
          <p:cNvSpPr>
            <a:spLocks noGrp="1"/>
          </p:cNvSpPr>
          <p:nvPr>
            <p:ph type="title"/>
          </p:nvPr>
        </p:nvSpPr>
        <p:spPr/>
        <p:txBody>
          <a:bodyPr/>
          <a:lstStyle/>
          <a:p>
            <a:r>
              <a:rPr lang="en-US" altLang="en-US"/>
              <a:t>T0A05</a:t>
            </a:r>
          </a:p>
        </p:txBody>
      </p:sp>
      <p:sp>
        <p:nvSpPr>
          <p:cNvPr id="3" name="Content Placeholder 2"/>
          <p:cNvSpPr>
            <a:spLocks noGrp="1"/>
          </p:cNvSpPr>
          <p:nvPr>
            <p:ph idx="1"/>
          </p:nvPr>
        </p:nvSpPr>
        <p:spPr/>
        <p:txBody>
          <a:bodyPr/>
          <a:lstStyle/>
          <a:p>
            <a:pPr>
              <a:buFontTx/>
              <a:buNone/>
            </a:pPr>
            <a:r>
              <a:rPr lang="en-US" altLang="en-US" dirty="0"/>
              <a:t>Why should a 5-ampere fuse never be replaced with a 20-ampere fuse?</a:t>
            </a:r>
          </a:p>
          <a:p>
            <a:pPr>
              <a:buFontTx/>
              <a:buNone/>
            </a:pPr>
            <a:r>
              <a:rPr lang="en-US" altLang="en-US" dirty="0"/>
              <a:t>A. The larger fuse would be likely to blow because it is rated for higher current</a:t>
            </a:r>
          </a:p>
          <a:p>
            <a:pPr>
              <a:buFontTx/>
              <a:buNone/>
            </a:pPr>
            <a:r>
              <a:rPr lang="en-US" altLang="en-US" dirty="0"/>
              <a:t>B. The power supply ripple would greatly increase</a:t>
            </a:r>
          </a:p>
          <a:p>
            <a:pPr>
              <a:buFontTx/>
              <a:buNone/>
            </a:pPr>
            <a:r>
              <a:rPr lang="en-US" altLang="en-US" dirty="0"/>
              <a:t>C. Excessive current could cause a fire</a:t>
            </a:r>
          </a:p>
          <a:p>
            <a:pPr>
              <a:buFontTx/>
              <a:buNone/>
            </a:pPr>
            <a:r>
              <a:rPr lang="en-US" altLang="en-US" dirty="0"/>
              <a:t>D. All these choices are correct</a:t>
            </a:r>
          </a:p>
        </p:txBody>
      </p:sp>
    </p:spTree>
    <p:extLst>
      <p:ext uri="{BB962C8B-B14F-4D97-AF65-F5344CB8AC3E}">
        <p14:creationId xmlns:p14="http://schemas.microsoft.com/office/powerpoint/2010/main" val="417187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itle 1"/>
          <p:cNvSpPr>
            <a:spLocks noGrp="1"/>
          </p:cNvSpPr>
          <p:nvPr>
            <p:ph type="title"/>
          </p:nvPr>
        </p:nvSpPr>
        <p:spPr/>
        <p:txBody>
          <a:bodyPr/>
          <a:lstStyle/>
          <a:p>
            <a:r>
              <a:rPr lang="en-US" altLang="en-US"/>
              <a:t>T0A05</a:t>
            </a:r>
          </a:p>
        </p:txBody>
      </p:sp>
      <p:sp>
        <p:nvSpPr>
          <p:cNvPr id="3" name="Content Placeholder 2"/>
          <p:cNvSpPr>
            <a:spLocks noGrp="1"/>
          </p:cNvSpPr>
          <p:nvPr>
            <p:ph idx="1"/>
          </p:nvPr>
        </p:nvSpPr>
        <p:spPr/>
        <p:txBody>
          <a:bodyPr/>
          <a:lstStyle/>
          <a:p>
            <a:pPr>
              <a:buFontTx/>
              <a:buNone/>
            </a:pPr>
            <a:r>
              <a:rPr lang="en-US" altLang="en-US" dirty="0"/>
              <a:t>Why should a 5-ampere fuse never be replaced with a 20-ampere fuse?</a:t>
            </a:r>
          </a:p>
          <a:p>
            <a:pPr>
              <a:buFontTx/>
              <a:buNone/>
            </a:pPr>
            <a:r>
              <a:rPr lang="en-US" altLang="en-US" dirty="0">
                <a:solidFill>
                  <a:schemeClr val="bg1">
                    <a:lumMod val="75000"/>
                  </a:schemeClr>
                </a:solidFill>
              </a:rPr>
              <a:t>A. The larger fuse would be likely to blow because it is rated for higher current</a:t>
            </a:r>
          </a:p>
          <a:p>
            <a:pPr>
              <a:buFontTx/>
              <a:buNone/>
            </a:pPr>
            <a:r>
              <a:rPr lang="en-US" altLang="en-US" dirty="0">
                <a:solidFill>
                  <a:schemeClr val="bg1">
                    <a:lumMod val="75000"/>
                  </a:schemeClr>
                </a:solidFill>
              </a:rPr>
              <a:t>B. The power supply ripple would greatly increase</a:t>
            </a:r>
          </a:p>
          <a:p>
            <a:pPr>
              <a:buFontTx/>
              <a:buNone/>
            </a:pPr>
            <a:r>
              <a:rPr lang="en-US" altLang="en-US" dirty="0"/>
              <a:t>C. Excessive current could cause a fire</a:t>
            </a:r>
          </a:p>
          <a:p>
            <a:pPr>
              <a:buFontTx/>
              <a:buNone/>
            </a:pPr>
            <a:r>
              <a:rPr lang="en-US" altLang="en-US" dirty="0">
                <a:solidFill>
                  <a:schemeClr val="bg1">
                    <a:lumMod val="75000"/>
                  </a:schemeClr>
                </a:solidFill>
              </a:rPr>
              <a:t>D. All these choices are correct</a:t>
            </a:r>
          </a:p>
        </p:txBody>
      </p:sp>
    </p:spTree>
    <p:extLst>
      <p:ext uri="{BB962C8B-B14F-4D97-AF65-F5344CB8AC3E}">
        <p14:creationId xmlns:p14="http://schemas.microsoft.com/office/powerpoint/2010/main" val="298414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itle 1"/>
          <p:cNvSpPr>
            <a:spLocks noGrp="1"/>
          </p:cNvSpPr>
          <p:nvPr>
            <p:ph type="title"/>
          </p:nvPr>
        </p:nvSpPr>
        <p:spPr/>
        <p:txBody>
          <a:bodyPr/>
          <a:lstStyle/>
          <a:p>
            <a:r>
              <a:rPr lang="en-US" altLang="en-US"/>
              <a:t>T0A06</a:t>
            </a:r>
          </a:p>
        </p:txBody>
      </p:sp>
      <p:sp>
        <p:nvSpPr>
          <p:cNvPr id="3" name="Content Placeholder 2"/>
          <p:cNvSpPr>
            <a:spLocks noGrp="1"/>
          </p:cNvSpPr>
          <p:nvPr>
            <p:ph idx="1"/>
          </p:nvPr>
        </p:nvSpPr>
        <p:spPr>
          <a:xfrm>
            <a:off x="457200" y="1447800"/>
            <a:ext cx="8229600" cy="4876800"/>
          </a:xfrm>
        </p:spPr>
        <p:txBody>
          <a:bodyPr/>
          <a:lstStyle/>
          <a:p>
            <a:pPr>
              <a:buFontTx/>
              <a:buNone/>
            </a:pPr>
            <a:r>
              <a:rPr lang="en-US" altLang="en-US" dirty="0"/>
              <a:t>What is a good way to guard against electrical shock at your station?</a:t>
            </a:r>
          </a:p>
          <a:p>
            <a:pPr>
              <a:buFontTx/>
              <a:buNone/>
            </a:pPr>
            <a:r>
              <a:rPr lang="en-US" altLang="en-US" dirty="0"/>
              <a:t>A. Use three-wire cords and plugs for all AC powered equipment</a:t>
            </a:r>
          </a:p>
          <a:p>
            <a:pPr>
              <a:buFontTx/>
              <a:buNone/>
            </a:pPr>
            <a:r>
              <a:rPr lang="en-US" altLang="en-US" dirty="0"/>
              <a:t>B. Connect all AC powered station equipment to a common safety ground</a:t>
            </a:r>
          </a:p>
          <a:p>
            <a:pPr>
              <a:buFontTx/>
              <a:buNone/>
            </a:pPr>
            <a:r>
              <a:rPr lang="en-US" altLang="en-US" dirty="0"/>
              <a:t>C. Install mechanical interlocks in high-voltage circuits</a:t>
            </a:r>
          </a:p>
          <a:p>
            <a:pPr>
              <a:buFontTx/>
              <a:buNone/>
            </a:pPr>
            <a:r>
              <a:rPr lang="en-US" altLang="en-US" dirty="0"/>
              <a:t>D. All these choices are correct</a:t>
            </a:r>
          </a:p>
        </p:txBody>
      </p:sp>
    </p:spTree>
    <p:extLst>
      <p:ext uri="{BB962C8B-B14F-4D97-AF65-F5344CB8AC3E}">
        <p14:creationId xmlns:p14="http://schemas.microsoft.com/office/powerpoint/2010/main" val="126430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itle 1"/>
          <p:cNvSpPr>
            <a:spLocks noGrp="1"/>
          </p:cNvSpPr>
          <p:nvPr>
            <p:ph type="title"/>
          </p:nvPr>
        </p:nvSpPr>
        <p:spPr/>
        <p:txBody>
          <a:bodyPr/>
          <a:lstStyle/>
          <a:p>
            <a:r>
              <a:rPr lang="en-US" altLang="en-US"/>
              <a:t>T0A06</a:t>
            </a:r>
          </a:p>
        </p:txBody>
      </p:sp>
      <p:sp>
        <p:nvSpPr>
          <p:cNvPr id="3" name="Content Placeholder 2"/>
          <p:cNvSpPr>
            <a:spLocks noGrp="1"/>
          </p:cNvSpPr>
          <p:nvPr>
            <p:ph idx="1"/>
          </p:nvPr>
        </p:nvSpPr>
        <p:spPr>
          <a:xfrm>
            <a:off x="457200" y="1447800"/>
            <a:ext cx="8229600" cy="4876800"/>
          </a:xfrm>
        </p:spPr>
        <p:txBody>
          <a:bodyPr/>
          <a:lstStyle/>
          <a:p>
            <a:pPr>
              <a:buFontTx/>
              <a:buNone/>
            </a:pPr>
            <a:r>
              <a:rPr lang="en-US" altLang="en-US" dirty="0"/>
              <a:t>What is a good way to guard against electrical shock at your station?</a:t>
            </a:r>
          </a:p>
          <a:p>
            <a:pPr>
              <a:buFontTx/>
              <a:buNone/>
            </a:pPr>
            <a:r>
              <a:rPr lang="en-US" altLang="en-US" dirty="0">
                <a:solidFill>
                  <a:schemeClr val="bg1">
                    <a:lumMod val="65000"/>
                  </a:schemeClr>
                </a:solidFill>
              </a:rPr>
              <a:t>A. Use three-wire cords and plugs for all AC powered equipment</a:t>
            </a:r>
          </a:p>
          <a:p>
            <a:pPr>
              <a:buFontTx/>
              <a:buNone/>
            </a:pPr>
            <a:r>
              <a:rPr lang="en-US" altLang="en-US" dirty="0">
                <a:solidFill>
                  <a:schemeClr val="bg1">
                    <a:lumMod val="65000"/>
                  </a:schemeClr>
                </a:solidFill>
              </a:rPr>
              <a:t>B. Connect all AC powered station equipment to a common safety ground</a:t>
            </a:r>
          </a:p>
          <a:p>
            <a:pPr>
              <a:buFontTx/>
              <a:buNone/>
            </a:pPr>
            <a:r>
              <a:rPr lang="en-US" altLang="en-US" dirty="0">
                <a:solidFill>
                  <a:schemeClr val="bg1">
                    <a:lumMod val="65000"/>
                  </a:schemeClr>
                </a:solidFill>
              </a:rPr>
              <a:t>C. Install mechanical interlocks in high-voltage circuits</a:t>
            </a:r>
          </a:p>
          <a:p>
            <a:pPr>
              <a:buFontTx/>
              <a:buNone/>
            </a:pPr>
            <a:r>
              <a:rPr lang="en-US" altLang="en-US" dirty="0"/>
              <a:t>D. All these choices are correct</a:t>
            </a:r>
          </a:p>
        </p:txBody>
      </p:sp>
    </p:spTree>
    <p:extLst>
      <p:ext uri="{BB962C8B-B14F-4D97-AF65-F5344CB8AC3E}">
        <p14:creationId xmlns:p14="http://schemas.microsoft.com/office/powerpoint/2010/main" val="301653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Sub-element 10 of 10</a:t>
            </a:r>
          </a:p>
        </p:txBody>
      </p:sp>
    </p:spTree>
    <p:extLst>
      <p:ext uri="{BB962C8B-B14F-4D97-AF65-F5344CB8AC3E}">
        <p14:creationId xmlns:p14="http://schemas.microsoft.com/office/powerpoint/2010/main" val="113726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itle 1"/>
          <p:cNvSpPr>
            <a:spLocks noGrp="1"/>
          </p:cNvSpPr>
          <p:nvPr>
            <p:ph type="title"/>
          </p:nvPr>
        </p:nvSpPr>
        <p:spPr/>
        <p:txBody>
          <a:bodyPr/>
          <a:lstStyle/>
          <a:p>
            <a:r>
              <a:rPr lang="en-US" altLang="en-US"/>
              <a:t>T0A07</a:t>
            </a:r>
          </a:p>
        </p:txBody>
      </p:sp>
      <p:sp>
        <p:nvSpPr>
          <p:cNvPr id="3" name="Content Placeholder 2"/>
          <p:cNvSpPr>
            <a:spLocks noGrp="1"/>
          </p:cNvSpPr>
          <p:nvPr>
            <p:ph idx="1"/>
          </p:nvPr>
        </p:nvSpPr>
        <p:spPr>
          <a:xfrm>
            <a:off x="457200" y="1066800"/>
            <a:ext cx="8229600" cy="5410200"/>
          </a:xfrm>
        </p:spPr>
        <p:txBody>
          <a:bodyPr/>
          <a:lstStyle/>
          <a:p>
            <a:pPr>
              <a:buFontTx/>
              <a:buNone/>
            </a:pPr>
            <a:r>
              <a:rPr lang="en-US" altLang="en-US" sz="2800" dirty="0"/>
              <a:t>Where should a lightning arrester be installed in a coaxial feed line?</a:t>
            </a:r>
          </a:p>
          <a:p>
            <a:pPr>
              <a:buFontTx/>
              <a:buNone/>
            </a:pPr>
            <a:r>
              <a:rPr lang="en-US" altLang="en-US" sz="2800" dirty="0"/>
              <a:t>A. At the output connector of a transceiver</a:t>
            </a:r>
          </a:p>
          <a:p>
            <a:pPr>
              <a:buFontTx/>
              <a:buNone/>
            </a:pPr>
            <a:r>
              <a:rPr lang="en-US" altLang="en-US" sz="2800" dirty="0"/>
              <a:t>B. At the antenna feed point</a:t>
            </a:r>
          </a:p>
          <a:p>
            <a:pPr>
              <a:buFontTx/>
              <a:buNone/>
            </a:pPr>
            <a:r>
              <a:rPr lang="en-US" altLang="en-US" sz="2800" dirty="0"/>
              <a:t>C. At the ac power service panel</a:t>
            </a:r>
          </a:p>
          <a:p>
            <a:pPr>
              <a:buFontTx/>
              <a:buNone/>
            </a:pPr>
            <a:r>
              <a:rPr lang="en-US" altLang="en-US" sz="2800" dirty="0"/>
              <a:t>D. On a grounded panel near where feed lines enter the building</a:t>
            </a:r>
          </a:p>
        </p:txBody>
      </p:sp>
    </p:spTree>
    <p:extLst>
      <p:ext uri="{BB962C8B-B14F-4D97-AF65-F5344CB8AC3E}">
        <p14:creationId xmlns:p14="http://schemas.microsoft.com/office/powerpoint/2010/main" val="2732136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itle 1"/>
          <p:cNvSpPr>
            <a:spLocks noGrp="1"/>
          </p:cNvSpPr>
          <p:nvPr>
            <p:ph type="title"/>
          </p:nvPr>
        </p:nvSpPr>
        <p:spPr/>
        <p:txBody>
          <a:bodyPr/>
          <a:lstStyle/>
          <a:p>
            <a:r>
              <a:rPr lang="en-US" altLang="en-US"/>
              <a:t>T0A07</a:t>
            </a:r>
          </a:p>
        </p:txBody>
      </p:sp>
      <p:sp>
        <p:nvSpPr>
          <p:cNvPr id="3" name="Content Placeholder 2"/>
          <p:cNvSpPr>
            <a:spLocks noGrp="1"/>
          </p:cNvSpPr>
          <p:nvPr>
            <p:ph idx="1"/>
          </p:nvPr>
        </p:nvSpPr>
        <p:spPr>
          <a:xfrm>
            <a:off x="457200" y="1066800"/>
            <a:ext cx="8229600" cy="3505200"/>
          </a:xfrm>
        </p:spPr>
        <p:txBody>
          <a:bodyPr/>
          <a:lstStyle/>
          <a:p>
            <a:pPr>
              <a:buFontTx/>
              <a:buNone/>
            </a:pPr>
            <a:r>
              <a:rPr lang="en-US" altLang="en-US" sz="2800" dirty="0"/>
              <a:t>Where should a lightning arrester be installed in a coaxial feed line?</a:t>
            </a:r>
          </a:p>
          <a:p>
            <a:pPr>
              <a:buFontTx/>
              <a:buNone/>
            </a:pPr>
            <a:r>
              <a:rPr lang="en-US" altLang="en-US" sz="2800" dirty="0">
                <a:solidFill>
                  <a:schemeClr val="bg1">
                    <a:lumMod val="75000"/>
                  </a:schemeClr>
                </a:solidFill>
              </a:rPr>
              <a:t>A. At the output connector of a transceiver</a:t>
            </a:r>
          </a:p>
          <a:p>
            <a:pPr>
              <a:buFontTx/>
              <a:buNone/>
            </a:pPr>
            <a:r>
              <a:rPr lang="en-US" altLang="en-US" sz="2800" dirty="0">
                <a:solidFill>
                  <a:schemeClr val="bg1">
                    <a:lumMod val="75000"/>
                  </a:schemeClr>
                </a:solidFill>
              </a:rPr>
              <a:t>B. At the antenna feed point</a:t>
            </a:r>
          </a:p>
          <a:p>
            <a:pPr>
              <a:buFontTx/>
              <a:buNone/>
            </a:pPr>
            <a:r>
              <a:rPr lang="en-US" altLang="en-US" sz="2800" dirty="0">
                <a:solidFill>
                  <a:schemeClr val="bg1">
                    <a:lumMod val="75000"/>
                  </a:schemeClr>
                </a:solidFill>
              </a:rPr>
              <a:t>C. At the ac power service panel</a:t>
            </a:r>
          </a:p>
          <a:p>
            <a:pPr>
              <a:buFontTx/>
              <a:buNone/>
            </a:pPr>
            <a:r>
              <a:rPr lang="en-US" altLang="en-US" sz="2800" dirty="0"/>
              <a:t>D. On a grounded panel near where feed lines enter the building</a:t>
            </a:r>
          </a:p>
        </p:txBody>
      </p:sp>
      <p:pic>
        <p:nvPicPr>
          <p:cNvPr id="2" name="Picture 1">
            <a:extLst>
              <a:ext uri="{FF2B5EF4-FFF2-40B4-BE49-F238E27FC236}">
                <a16:creationId xmlns:a16="http://schemas.microsoft.com/office/drawing/2014/main" id="{16624179-2703-0817-12FE-CDFC0DF3D777}"/>
              </a:ext>
            </a:extLst>
          </p:cNvPr>
          <p:cNvPicPr>
            <a:picLocks noChangeAspect="1"/>
          </p:cNvPicPr>
          <p:nvPr/>
        </p:nvPicPr>
        <p:blipFill>
          <a:blip r:embed="rId2"/>
          <a:stretch>
            <a:fillRect/>
          </a:stretch>
        </p:blipFill>
        <p:spPr>
          <a:xfrm rot="10800000">
            <a:off x="5384800" y="4001814"/>
            <a:ext cx="3759200" cy="2819400"/>
          </a:xfrm>
          <a:prstGeom prst="rect">
            <a:avLst/>
          </a:prstGeom>
        </p:spPr>
      </p:pic>
      <p:pic>
        <p:nvPicPr>
          <p:cNvPr id="4" name="Picture 3">
            <a:extLst>
              <a:ext uri="{FF2B5EF4-FFF2-40B4-BE49-F238E27FC236}">
                <a16:creationId xmlns:a16="http://schemas.microsoft.com/office/drawing/2014/main" id="{F814BE96-FE2B-32B6-6EE1-DC2BA968B87F}"/>
              </a:ext>
            </a:extLst>
          </p:cNvPr>
          <p:cNvPicPr>
            <a:picLocks noChangeAspect="1"/>
          </p:cNvPicPr>
          <p:nvPr/>
        </p:nvPicPr>
        <p:blipFill>
          <a:blip r:embed="rId3"/>
          <a:stretch>
            <a:fillRect/>
          </a:stretch>
        </p:blipFill>
        <p:spPr>
          <a:xfrm>
            <a:off x="457200" y="4577255"/>
            <a:ext cx="4648201" cy="2608803"/>
          </a:xfrm>
          <a:prstGeom prst="rect">
            <a:avLst/>
          </a:prstGeom>
        </p:spPr>
      </p:pic>
    </p:spTree>
    <p:extLst>
      <p:ext uri="{BB962C8B-B14F-4D97-AF65-F5344CB8AC3E}">
        <p14:creationId xmlns:p14="http://schemas.microsoft.com/office/powerpoint/2010/main" val="419747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itle 1"/>
          <p:cNvSpPr>
            <a:spLocks noGrp="1"/>
          </p:cNvSpPr>
          <p:nvPr>
            <p:ph type="title"/>
          </p:nvPr>
        </p:nvSpPr>
        <p:spPr/>
        <p:txBody>
          <a:bodyPr/>
          <a:lstStyle/>
          <a:p>
            <a:r>
              <a:rPr lang="en-US" altLang="en-US"/>
              <a:t>T0A08</a:t>
            </a:r>
          </a:p>
        </p:txBody>
      </p:sp>
      <p:sp>
        <p:nvSpPr>
          <p:cNvPr id="3" name="Content Placeholder 2"/>
          <p:cNvSpPr>
            <a:spLocks noGrp="1"/>
          </p:cNvSpPr>
          <p:nvPr>
            <p:ph idx="1"/>
          </p:nvPr>
        </p:nvSpPr>
        <p:spPr>
          <a:xfrm>
            <a:off x="457200" y="1371600"/>
            <a:ext cx="8229600" cy="5029200"/>
          </a:xfrm>
        </p:spPr>
        <p:txBody>
          <a:bodyPr/>
          <a:lstStyle/>
          <a:p>
            <a:pPr>
              <a:buFontTx/>
              <a:buNone/>
            </a:pPr>
            <a:r>
              <a:rPr lang="en-US" altLang="en-US" dirty="0"/>
              <a:t>Where should a fuse or circuit breaker be installed in a 120V AC power circuit?</a:t>
            </a:r>
          </a:p>
          <a:p>
            <a:pPr>
              <a:buFontTx/>
              <a:buNone/>
            </a:pPr>
            <a:r>
              <a:rPr lang="en-US" altLang="en-US" dirty="0"/>
              <a:t>A. In series with the hot conductor only</a:t>
            </a:r>
          </a:p>
          <a:p>
            <a:pPr>
              <a:buFontTx/>
              <a:buNone/>
            </a:pPr>
            <a:r>
              <a:rPr lang="en-US" altLang="en-US" dirty="0"/>
              <a:t>B. In series with the hot and neutral conductors</a:t>
            </a:r>
          </a:p>
          <a:p>
            <a:pPr>
              <a:buFontTx/>
              <a:buNone/>
            </a:pPr>
            <a:r>
              <a:rPr lang="en-US" altLang="en-US" dirty="0"/>
              <a:t>C. In parallel with the hot conductor only</a:t>
            </a:r>
          </a:p>
          <a:p>
            <a:pPr>
              <a:buFontTx/>
              <a:buNone/>
            </a:pPr>
            <a:r>
              <a:rPr lang="en-US" altLang="en-US" dirty="0"/>
              <a:t>D. In parallel with the hot and neutral conductors</a:t>
            </a:r>
          </a:p>
        </p:txBody>
      </p:sp>
    </p:spTree>
    <p:extLst>
      <p:ext uri="{BB962C8B-B14F-4D97-AF65-F5344CB8AC3E}">
        <p14:creationId xmlns:p14="http://schemas.microsoft.com/office/powerpoint/2010/main" val="289046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itle 1"/>
          <p:cNvSpPr>
            <a:spLocks noGrp="1"/>
          </p:cNvSpPr>
          <p:nvPr>
            <p:ph type="title"/>
          </p:nvPr>
        </p:nvSpPr>
        <p:spPr/>
        <p:txBody>
          <a:bodyPr/>
          <a:lstStyle/>
          <a:p>
            <a:r>
              <a:rPr lang="en-US" altLang="en-US"/>
              <a:t>T0A08</a:t>
            </a:r>
          </a:p>
        </p:txBody>
      </p:sp>
      <p:sp>
        <p:nvSpPr>
          <p:cNvPr id="3" name="Content Placeholder 2"/>
          <p:cNvSpPr>
            <a:spLocks noGrp="1"/>
          </p:cNvSpPr>
          <p:nvPr>
            <p:ph idx="1"/>
          </p:nvPr>
        </p:nvSpPr>
        <p:spPr>
          <a:xfrm>
            <a:off x="457200" y="1371600"/>
            <a:ext cx="8229600" cy="5029200"/>
          </a:xfrm>
        </p:spPr>
        <p:txBody>
          <a:bodyPr/>
          <a:lstStyle/>
          <a:p>
            <a:pPr>
              <a:buFontTx/>
              <a:buNone/>
            </a:pPr>
            <a:r>
              <a:rPr lang="en-US" altLang="en-US" dirty="0"/>
              <a:t>Where should a fuse or circuit breaker be installed in a 120V AC power circuit?</a:t>
            </a:r>
          </a:p>
          <a:p>
            <a:pPr>
              <a:buFontTx/>
              <a:buNone/>
            </a:pPr>
            <a:r>
              <a:rPr lang="en-US" altLang="en-US" dirty="0"/>
              <a:t>A. In series with the hot conductor only</a:t>
            </a:r>
          </a:p>
          <a:p>
            <a:pPr>
              <a:buFontTx/>
              <a:buNone/>
            </a:pPr>
            <a:r>
              <a:rPr lang="en-US" altLang="en-US" dirty="0">
                <a:solidFill>
                  <a:schemeClr val="bg1">
                    <a:lumMod val="75000"/>
                  </a:schemeClr>
                </a:solidFill>
              </a:rPr>
              <a:t>B. In series with the hot and neutral conductors</a:t>
            </a:r>
          </a:p>
          <a:p>
            <a:pPr>
              <a:buFontTx/>
              <a:buNone/>
            </a:pPr>
            <a:r>
              <a:rPr lang="en-US" altLang="en-US" dirty="0">
                <a:solidFill>
                  <a:schemeClr val="bg1">
                    <a:lumMod val="75000"/>
                  </a:schemeClr>
                </a:solidFill>
              </a:rPr>
              <a:t>C. In parallel with the hot conductor only</a:t>
            </a:r>
          </a:p>
          <a:p>
            <a:pPr>
              <a:buFontTx/>
              <a:buNone/>
            </a:pPr>
            <a:r>
              <a:rPr lang="en-US" altLang="en-US" dirty="0">
                <a:solidFill>
                  <a:schemeClr val="bg1">
                    <a:lumMod val="75000"/>
                  </a:schemeClr>
                </a:solidFill>
              </a:rPr>
              <a:t>D. In parallel with the hot and neutral conductors</a:t>
            </a:r>
          </a:p>
        </p:txBody>
      </p:sp>
    </p:spTree>
    <p:extLst>
      <p:ext uri="{BB962C8B-B14F-4D97-AF65-F5344CB8AC3E}">
        <p14:creationId xmlns:p14="http://schemas.microsoft.com/office/powerpoint/2010/main" val="163391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itle 1"/>
          <p:cNvSpPr>
            <a:spLocks noGrp="1"/>
          </p:cNvSpPr>
          <p:nvPr>
            <p:ph type="title"/>
          </p:nvPr>
        </p:nvSpPr>
        <p:spPr/>
        <p:txBody>
          <a:bodyPr/>
          <a:lstStyle/>
          <a:p>
            <a:r>
              <a:rPr lang="en-US" altLang="en-US"/>
              <a:t>T0A09</a:t>
            </a:r>
          </a:p>
        </p:txBody>
      </p:sp>
      <p:sp>
        <p:nvSpPr>
          <p:cNvPr id="3" name="Content Placeholder 2"/>
          <p:cNvSpPr>
            <a:spLocks noGrp="1"/>
          </p:cNvSpPr>
          <p:nvPr>
            <p:ph idx="1"/>
          </p:nvPr>
        </p:nvSpPr>
        <p:spPr>
          <a:xfrm>
            <a:off x="457200" y="1219200"/>
            <a:ext cx="8229600" cy="5105400"/>
          </a:xfrm>
        </p:spPr>
        <p:txBody>
          <a:bodyPr/>
          <a:lstStyle/>
          <a:p>
            <a:pPr>
              <a:buFontTx/>
              <a:buNone/>
            </a:pPr>
            <a:r>
              <a:rPr lang="en-US" altLang="en-US" dirty="0"/>
              <a:t>What should be done to all external ground rods or earth connections?</a:t>
            </a:r>
          </a:p>
          <a:p>
            <a:pPr>
              <a:buFontTx/>
              <a:buNone/>
            </a:pPr>
            <a:r>
              <a:rPr lang="en-US" altLang="en-US" dirty="0"/>
              <a:t>A. Waterproof them with silicone caulk or electrical tape</a:t>
            </a:r>
          </a:p>
          <a:p>
            <a:pPr>
              <a:buFontTx/>
              <a:buNone/>
            </a:pPr>
            <a:r>
              <a:rPr lang="en-US" altLang="en-US" dirty="0"/>
              <a:t>B. Keep them as far apart as possible</a:t>
            </a:r>
          </a:p>
          <a:p>
            <a:pPr>
              <a:buFontTx/>
              <a:buNone/>
            </a:pPr>
            <a:r>
              <a:rPr lang="en-US" altLang="en-US" dirty="0"/>
              <a:t>C. Bond them together with heavy wire or conductive strap</a:t>
            </a:r>
          </a:p>
          <a:p>
            <a:pPr>
              <a:buFontTx/>
              <a:buNone/>
            </a:pPr>
            <a:r>
              <a:rPr lang="en-US" altLang="en-US" dirty="0"/>
              <a:t>D. Tune them for resonance on the lowest frequency of operation</a:t>
            </a:r>
          </a:p>
        </p:txBody>
      </p:sp>
    </p:spTree>
    <p:extLst>
      <p:ext uri="{BB962C8B-B14F-4D97-AF65-F5344CB8AC3E}">
        <p14:creationId xmlns:p14="http://schemas.microsoft.com/office/powerpoint/2010/main" val="3131452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itle 1"/>
          <p:cNvSpPr>
            <a:spLocks noGrp="1"/>
          </p:cNvSpPr>
          <p:nvPr>
            <p:ph type="title"/>
          </p:nvPr>
        </p:nvSpPr>
        <p:spPr/>
        <p:txBody>
          <a:bodyPr/>
          <a:lstStyle/>
          <a:p>
            <a:r>
              <a:rPr lang="en-US" altLang="en-US"/>
              <a:t>T0A09</a:t>
            </a:r>
          </a:p>
        </p:txBody>
      </p:sp>
      <p:sp>
        <p:nvSpPr>
          <p:cNvPr id="3" name="Content Placeholder 2"/>
          <p:cNvSpPr>
            <a:spLocks noGrp="1"/>
          </p:cNvSpPr>
          <p:nvPr>
            <p:ph idx="1"/>
          </p:nvPr>
        </p:nvSpPr>
        <p:spPr>
          <a:xfrm>
            <a:off x="457200" y="1219200"/>
            <a:ext cx="8229600" cy="5105400"/>
          </a:xfrm>
        </p:spPr>
        <p:txBody>
          <a:bodyPr/>
          <a:lstStyle/>
          <a:p>
            <a:pPr>
              <a:buFontTx/>
              <a:buNone/>
            </a:pPr>
            <a:r>
              <a:rPr lang="en-US" altLang="en-US" dirty="0"/>
              <a:t>What should be done to all external ground rods or earth connections?</a:t>
            </a:r>
          </a:p>
          <a:p>
            <a:pPr>
              <a:buFontTx/>
              <a:buNone/>
            </a:pPr>
            <a:r>
              <a:rPr lang="en-US" altLang="en-US" dirty="0">
                <a:solidFill>
                  <a:schemeClr val="bg1">
                    <a:lumMod val="75000"/>
                  </a:schemeClr>
                </a:solidFill>
              </a:rPr>
              <a:t>A. Waterproof them with silicone caulk or electrical tape</a:t>
            </a:r>
          </a:p>
          <a:p>
            <a:pPr>
              <a:buFontTx/>
              <a:buNone/>
            </a:pPr>
            <a:r>
              <a:rPr lang="en-US" altLang="en-US" dirty="0">
                <a:solidFill>
                  <a:schemeClr val="bg1">
                    <a:lumMod val="75000"/>
                  </a:schemeClr>
                </a:solidFill>
              </a:rPr>
              <a:t>B. Keep them as far apart as possible</a:t>
            </a:r>
          </a:p>
          <a:p>
            <a:pPr>
              <a:buFontTx/>
              <a:buNone/>
            </a:pPr>
            <a:r>
              <a:rPr lang="en-US" altLang="en-US" dirty="0"/>
              <a:t>C. Bond them together with heavy wire or conductive strap</a:t>
            </a:r>
          </a:p>
          <a:p>
            <a:pPr>
              <a:buFontTx/>
              <a:buNone/>
            </a:pPr>
            <a:r>
              <a:rPr lang="en-US" altLang="en-US" dirty="0">
                <a:solidFill>
                  <a:schemeClr val="bg1">
                    <a:lumMod val="75000"/>
                  </a:schemeClr>
                </a:solidFill>
              </a:rPr>
              <a:t>D. Tune them for resonance on the lowest frequency of operation</a:t>
            </a:r>
          </a:p>
        </p:txBody>
      </p:sp>
    </p:spTree>
    <p:extLst>
      <p:ext uri="{BB962C8B-B14F-4D97-AF65-F5344CB8AC3E}">
        <p14:creationId xmlns:p14="http://schemas.microsoft.com/office/powerpoint/2010/main" val="389936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itle 1"/>
          <p:cNvSpPr>
            <a:spLocks noGrp="1"/>
          </p:cNvSpPr>
          <p:nvPr>
            <p:ph type="title"/>
          </p:nvPr>
        </p:nvSpPr>
        <p:spPr/>
        <p:txBody>
          <a:bodyPr/>
          <a:lstStyle/>
          <a:p>
            <a:r>
              <a:rPr lang="en-US" altLang="en-US"/>
              <a:t>T0A10</a:t>
            </a:r>
          </a:p>
        </p:txBody>
      </p:sp>
      <p:sp>
        <p:nvSpPr>
          <p:cNvPr id="3" name="Content Placeholder 2"/>
          <p:cNvSpPr>
            <a:spLocks noGrp="1"/>
          </p:cNvSpPr>
          <p:nvPr>
            <p:ph idx="1"/>
          </p:nvPr>
        </p:nvSpPr>
        <p:spPr>
          <a:xfrm>
            <a:off x="457200" y="1524000"/>
            <a:ext cx="8229600" cy="4724400"/>
          </a:xfrm>
        </p:spPr>
        <p:txBody>
          <a:bodyPr/>
          <a:lstStyle/>
          <a:p>
            <a:pPr>
              <a:buFontTx/>
              <a:buNone/>
            </a:pPr>
            <a:r>
              <a:rPr lang="en-US" altLang="en-US" dirty="0"/>
              <a:t>What hazard is caused by charging or discharging a battery too quickly?</a:t>
            </a:r>
          </a:p>
          <a:p>
            <a:pPr>
              <a:buFontTx/>
              <a:buNone/>
            </a:pPr>
            <a:r>
              <a:rPr lang="en-US" altLang="en-US" dirty="0"/>
              <a:t>A. Overheating or out-gassing</a:t>
            </a:r>
          </a:p>
          <a:p>
            <a:pPr>
              <a:buFontTx/>
              <a:buNone/>
            </a:pPr>
            <a:r>
              <a:rPr lang="en-US" altLang="en-US" dirty="0"/>
              <a:t>B. Excess output ripple</a:t>
            </a:r>
          </a:p>
          <a:p>
            <a:pPr>
              <a:buFontTx/>
              <a:buNone/>
            </a:pPr>
            <a:r>
              <a:rPr lang="en-US" altLang="en-US" dirty="0"/>
              <a:t>C. Half-wave rectification</a:t>
            </a:r>
          </a:p>
          <a:p>
            <a:pPr>
              <a:buFontTx/>
              <a:buNone/>
            </a:pPr>
            <a:r>
              <a:rPr lang="en-US" altLang="en-US" dirty="0"/>
              <a:t>D. Inverse memory effect</a:t>
            </a:r>
          </a:p>
        </p:txBody>
      </p:sp>
    </p:spTree>
    <p:extLst>
      <p:ext uri="{BB962C8B-B14F-4D97-AF65-F5344CB8AC3E}">
        <p14:creationId xmlns:p14="http://schemas.microsoft.com/office/powerpoint/2010/main" val="2422725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itle 1"/>
          <p:cNvSpPr>
            <a:spLocks noGrp="1"/>
          </p:cNvSpPr>
          <p:nvPr>
            <p:ph type="title"/>
          </p:nvPr>
        </p:nvSpPr>
        <p:spPr/>
        <p:txBody>
          <a:bodyPr/>
          <a:lstStyle/>
          <a:p>
            <a:r>
              <a:rPr lang="en-US" altLang="en-US"/>
              <a:t>T0A10</a:t>
            </a:r>
          </a:p>
        </p:txBody>
      </p:sp>
      <p:sp>
        <p:nvSpPr>
          <p:cNvPr id="3" name="Content Placeholder 2"/>
          <p:cNvSpPr>
            <a:spLocks noGrp="1"/>
          </p:cNvSpPr>
          <p:nvPr>
            <p:ph idx="1"/>
          </p:nvPr>
        </p:nvSpPr>
        <p:spPr>
          <a:xfrm>
            <a:off x="457200" y="1524000"/>
            <a:ext cx="8229600" cy="4724400"/>
          </a:xfrm>
        </p:spPr>
        <p:txBody>
          <a:bodyPr/>
          <a:lstStyle/>
          <a:p>
            <a:pPr>
              <a:buFontTx/>
              <a:buNone/>
            </a:pPr>
            <a:r>
              <a:rPr lang="en-US" altLang="en-US" dirty="0"/>
              <a:t>What hazard is caused by charging or discharging a battery too quickly?</a:t>
            </a:r>
          </a:p>
          <a:p>
            <a:pPr>
              <a:buFontTx/>
              <a:buNone/>
            </a:pPr>
            <a:r>
              <a:rPr lang="en-US" altLang="en-US" dirty="0"/>
              <a:t>A. Overheating or out-gassing</a:t>
            </a:r>
          </a:p>
          <a:p>
            <a:pPr>
              <a:buFontTx/>
              <a:buNone/>
            </a:pPr>
            <a:r>
              <a:rPr lang="en-US" altLang="en-US" dirty="0">
                <a:solidFill>
                  <a:schemeClr val="bg1">
                    <a:lumMod val="75000"/>
                  </a:schemeClr>
                </a:solidFill>
              </a:rPr>
              <a:t>B. Excess output ripple</a:t>
            </a:r>
          </a:p>
          <a:p>
            <a:pPr>
              <a:buFontTx/>
              <a:buNone/>
            </a:pPr>
            <a:r>
              <a:rPr lang="en-US" altLang="en-US" dirty="0">
                <a:solidFill>
                  <a:schemeClr val="bg1">
                    <a:lumMod val="75000"/>
                  </a:schemeClr>
                </a:solidFill>
              </a:rPr>
              <a:t>C. Half-wave rectification</a:t>
            </a:r>
          </a:p>
          <a:p>
            <a:pPr>
              <a:buFontTx/>
              <a:buNone/>
            </a:pPr>
            <a:r>
              <a:rPr lang="en-US" altLang="en-US" dirty="0">
                <a:solidFill>
                  <a:schemeClr val="bg1">
                    <a:lumMod val="75000"/>
                  </a:schemeClr>
                </a:solidFill>
              </a:rPr>
              <a:t>D. Inverse memory effect</a:t>
            </a:r>
          </a:p>
        </p:txBody>
      </p:sp>
    </p:spTree>
    <p:extLst>
      <p:ext uri="{BB962C8B-B14F-4D97-AF65-F5344CB8AC3E}">
        <p14:creationId xmlns:p14="http://schemas.microsoft.com/office/powerpoint/2010/main" val="261962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itle 1"/>
          <p:cNvSpPr>
            <a:spLocks noGrp="1"/>
          </p:cNvSpPr>
          <p:nvPr>
            <p:ph type="title"/>
          </p:nvPr>
        </p:nvSpPr>
        <p:spPr/>
        <p:txBody>
          <a:bodyPr/>
          <a:lstStyle/>
          <a:p>
            <a:r>
              <a:rPr lang="en-US" altLang="en-US"/>
              <a:t>T0A11</a:t>
            </a:r>
          </a:p>
        </p:txBody>
      </p:sp>
      <p:sp>
        <p:nvSpPr>
          <p:cNvPr id="3" name="Content Placeholder 2"/>
          <p:cNvSpPr>
            <a:spLocks noGrp="1"/>
          </p:cNvSpPr>
          <p:nvPr>
            <p:ph idx="1"/>
          </p:nvPr>
        </p:nvSpPr>
        <p:spPr/>
        <p:txBody>
          <a:bodyPr/>
          <a:lstStyle/>
          <a:p>
            <a:pPr>
              <a:buFontTx/>
              <a:buNone/>
            </a:pPr>
            <a:r>
              <a:rPr lang="en-US" altLang="en-US" dirty="0"/>
              <a:t>What hazard exists in a power supply immediately after turning it off?</a:t>
            </a:r>
          </a:p>
          <a:p>
            <a:pPr>
              <a:buFontTx/>
              <a:buNone/>
            </a:pPr>
            <a:r>
              <a:rPr lang="en-US" altLang="en-US" dirty="0"/>
              <a:t>A. Circulating currents in the dc filter</a:t>
            </a:r>
          </a:p>
          <a:p>
            <a:pPr>
              <a:buFontTx/>
              <a:buNone/>
            </a:pPr>
            <a:r>
              <a:rPr lang="en-US" altLang="en-US" dirty="0"/>
              <a:t>B. Leakage flux in the power transformer</a:t>
            </a:r>
          </a:p>
          <a:p>
            <a:pPr>
              <a:buFontTx/>
              <a:buNone/>
            </a:pPr>
            <a:r>
              <a:rPr lang="en-US" altLang="en-US" dirty="0"/>
              <a:t>C. Voltage transients from kickback diodes</a:t>
            </a:r>
          </a:p>
          <a:p>
            <a:pPr>
              <a:buFontTx/>
              <a:buNone/>
            </a:pPr>
            <a:r>
              <a:rPr lang="en-US" altLang="en-US" dirty="0"/>
              <a:t>D. Charge stored in filter capacitors</a:t>
            </a:r>
          </a:p>
        </p:txBody>
      </p:sp>
    </p:spTree>
    <p:extLst>
      <p:ext uri="{BB962C8B-B14F-4D97-AF65-F5344CB8AC3E}">
        <p14:creationId xmlns:p14="http://schemas.microsoft.com/office/powerpoint/2010/main" val="416135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itle 1"/>
          <p:cNvSpPr>
            <a:spLocks noGrp="1"/>
          </p:cNvSpPr>
          <p:nvPr>
            <p:ph type="title"/>
          </p:nvPr>
        </p:nvSpPr>
        <p:spPr/>
        <p:txBody>
          <a:bodyPr/>
          <a:lstStyle/>
          <a:p>
            <a:r>
              <a:rPr lang="en-US" altLang="en-US"/>
              <a:t>T0A11</a:t>
            </a:r>
          </a:p>
        </p:txBody>
      </p:sp>
      <p:sp>
        <p:nvSpPr>
          <p:cNvPr id="3" name="Content Placeholder 2"/>
          <p:cNvSpPr>
            <a:spLocks noGrp="1"/>
          </p:cNvSpPr>
          <p:nvPr>
            <p:ph idx="1"/>
          </p:nvPr>
        </p:nvSpPr>
        <p:spPr/>
        <p:txBody>
          <a:bodyPr/>
          <a:lstStyle/>
          <a:p>
            <a:pPr>
              <a:buFontTx/>
              <a:buNone/>
            </a:pPr>
            <a:r>
              <a:rPr lang="en-US" altLang="en-US" dirty="0"/>
              <a:t>What hazard exists in a power supply immediately after turning it off?</a:t>
            </a:r>
          </a:p>
          <a:p>
            <a:pPr>
              <a:buFontTx/>
              <a:buNone/>
            </a:pPr>
            <a:r>
              <a:rPr lang="en-US" altLang="en-US" dirty="0">
                <a:solidFill>
                  <a:schemeClr val="bg1">
                    <a:lumMod val="75000"/>
                  </a:schemeClr>
                </a:solidFill>
              </a:rPr>
              <a:t>A. Circulating currents in the dc filter</a:t>
            </a:r>
          </a:p>
          <a:p>
            <a:pPr>
              <a:buFontTx/>
              <a:buNone/>
            </a:pPr>
            <a:r>
              <a:rPr lang="en-US" altLang="en-US" dirty="0">
                <a:solidFill>
                  <a:schemeClr val="bg1">
                    <a:lumMod val="75000"/>
                  </a:schemeClr>
                </a:solidFill>
              </a:rPr>
              <a:t>B. Leakage flux in the power transformer</a:t>
            </a:r>
          </a:p>
          <a:p>
            <a:pPr>
              <a:buFontTx/>
              <a:buNone/>
            </a:pPr>
            <a:r>
              <a:rPr lang="en-US" altLang="en-US" dirty="0">
                <a:solidFill>
                  <a:schemeClr val="bg1">
                    <a:lumMod val="75000"/>
                  </a:schemeClr>
                </a:solidFill>
              </a:rPr>
              <a:t>C. Voltage transients from kickback diodes</a:t>
            </a:r>
          </a:p>
          <a:p>
            <a:pPr>
              <a:buFontTx/>
              <a:buNone/>
            </a:pPr>
            <a:r>
              <a:rPr lang="en-US" altLang="en-US" dirty="0"/>
              <a:t>D. Charge stored in filter capacitors</a:t>
            </a:r>
          </a:p>
        </p:txBody>
      </p:sp>
    </p:spTree>
    <p:extLst>
      <p:ext uri="{BB962C8B-B14F-4D97-AF65-F5344CB8AC3E}">
        <p14:creationId xmlns:p14="http://schemas.microsoft.com/office/powerpoint/2010/main" val="50262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304800"/>
            <a:ext cx="8229600" cy="5821363"/>
          </a:xfrm>
        </p:spPr>
        <p:txBody>
          <a:bodyPr/>
          <a:lstStyle/>
          <a:p>
            <a:pPr eaLnBrk="1" hangingPunct="1">
              <a:buFontTx/>
              <a:buNone/>
            </a:pPr>
            <a:r>
              <a:rPr lang="en-US" altLang="en-US" sz="4000" b="1" dirty="0">
                <a:solidFill>
                  <a:srgbClr val="0070C0"/>
                </a:solidFill>
              </a:rPr>
              <a:t>Ham Radio Technician Class Exam preparation Power Point created by Rich Bugarin W6EC.</a:t>
            </a:r>
          </a:p>
          <a:p>
            <a:pPr eaLnBrk="1" hangingPunct="1">
              <a:buFontTx/>
              <a:buNone/>
            </a:pPr>
            <a:r>
              <a:rPr lang="en-US" altLang="en-US" sz="4000" b="1" dirty="0">
                <a:solidFill>
                  <a:srgbClr val="0070C0"/>
                </a:solidFill>
              </a:rPr>
              <a:t>Effective July 1, 2022 and is valid until June 30, 2026.</a:t>
            </a:r>
          </a:p>
          <a:p>
            <a:pPr eaLnBrk="1" hangingPunct="1">
              <a:buFontTx/>
              <a:buNone/>
            </a:pPr>
            <a:r>
              <a:rPr lang="en-US" altLang="en-US" sz="4000" b="1" dirty="0">
                <a:solidFill>
                  <a:srgbClr val="0070C0"/>
                </a:solidFill>
              </a:rPr>
              <a:t>Please send suggested changes to this presentation to:</a:t>
            </a:r>
          </a:p>
          <a:p>
            <a:pPr eaLnBrk="1" hangingPunct="1">
              <a:buFontTx/>
              <a:buNone/>
            </a:pPr>
            <a:r>
              <a:rPr lang="en-US" altLang="en-US" sz="4000" b="1" dirty="0">
                <a:solidFill>
                  <a:srgbClr val="0070C0"/>
                </a:solidFill>
              </a:rPr>
              <a:t>w6ec@thebugarins.com</a:t>
            </a:r>
          </a:p>
        </p:txBody>
      </p:sp>
    </p:spTree>
    <p:extLst>
      <p:ext uri="{BB962C8B-B14F-4D97-AF65-F5344CB8AC3E}">
        <p14:creationId xmlns:p14="http://schemas.microsoft.com/office/powerpoint/2010/main" val="411898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DD28-81AC-C3F5-7283-70FE6708A537}"/>
              </a:ext>
            </a:extLst>
          </p:cNvPr>
          <p:cNvSpPr>
            <a:spLocks noGrp="1"/>
          </p:cNvSpPr>
          <p:nvPr>
            <p:ph type="title"/>
          </p:nvPr>
        </p:nvSpPr>
        <p:spPr/>
        <p:txBody>
          <a:bodyPr/>
          <a:lstStyle/>
          <a:p>
            <a:r>
              <a:rPr lang="en-US" dirty="0"/>
              <a:t>T0A12</a:t>
            </a:r>
          </a:p>
        </p:txBody>
      </p:sp>
      <p:sp>
        <p:nvSpPr>
          <p:cNvPr id="3" name="Content Placeholder 2">
            <a:extLst>
              <a:ext uri="{FF2B5EF4-FFF2-40B4-BE49-F238E27FC236}">
                <a16:creationId xmlns:a16="http://schemas.microsoft.com/office/drawing/2014/main" id="{7296CCDE-FDCC-4723-7689-87C630E2B40D}"/>
              </a:ext>
            </a:extLst>
          </p:cNvPr>
          <p:cNvSpPr>
            <a:spLocks noGrp="1"/>
          </p:cNvSpPr>
          <p:nvPr>
            <p:ph idx="1"/>
          </p:nvPr>
        </p:nvSpPr>
        <p:spPr/>
        <p:txBody>
          <a:bodyPr/>
          <a:lstStyle/>
          <a:p>
            <a:pPr marL="0" indent="0">
              <a:buNone/>
            </a:pPr>
            <a:r>
              <a:rPr lang="en-US" sz="2800" dirty="0"/>
              <a:t>Which of the following precautions should be taken when measuring high voltages with a voltmeter?</a:t>
            </a:r>
          </a:p>
          <a:p>
            <a:pPr marL="0" indent="0">
              <a:buNone/>
            </a:pPr>
            <a:r>
              <a:rPr lang="en-US" sz="2800" dirty="0"/>
              <a:t>A. Ensure that the voltmeter has very low impedance</a:t>
            </a:r>
          </a:p>
          <a:p>
            <a:pPr marL="0" indent="0">
              <a:buNone/>
            </a:pPr>
            <a:r>
              <a:rPr lang="en-US" sz="2800" dirty="0"/>
              <a:t>B. Ensure that the voltmeter and leads are rated for use at the voltages to be measured</a:t>
            </a:r>
          </a:p>
          <a:p>
            <a:pPr marL="0" indent="0">
              <a:buNone/>
            </a:pPr>
            <a:r>
              <a:rPr lang="en-US" sz="2800" dirty="0"/>
              <a:t>C. Ensure that the circuit is grounded through the voltmeter</a:t>
            </a:r>
          </a:p>
          <a:p>
            <a:pPr marL="0" indent="0">
              <a:buNone/>
            </a:pPr>
            <a:r>
              <a:rPr lang="en-US" sz="2800" dirty="0"/>
              <a:t>D. Ensure that the voltmeter is set to the correct frequency</a:t>
            </a:r>
          </a:p>
        </p:txBody>
      </p:sp>
    </p:spTree>
    <p:extLst>
      <p:ext uri="{BB962C8B-B14F-4D97-AF65-F5344CB8AC3E}">
        <p14:creationId xmlns:p14="http://schemas.microsoft.com/office/powerpoint/2010/main" val="1038104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DD28-81AC-C3F5-7283-70FE6708A537}"/>
              </a:ext>
            </a:extLst>
          </p:cNvPr>
          <p:cNvSpPr>
            <a:spLocks noGrp="1"/>
          </p:cNvSpPr>
          <p:nvPr>
            <p:ph type="title"/>
          </p:nvPr>
        </p:nvSpPr>
        <p:spPr/>
        <p:txBody>
          <a:bodyPr/>
          <a:lstStyle/>
          <a:p>
            <a:r>
              <a:rPr lang="en-US" dirty="0"/>
              <a:t>T0A12</a:t>
            </a:r>
          </a:p>
        </p:txBody>
      </p:sp>
      <p:sp>
        <p:nvSpPr>
          <p:cNvPr id="3" name="Content Placeholder 2">
            <a:extLst>
              <a:ext uri="{FF2B5EF4-FFF2-40B4-BE49-F238E27FC236}">
                <a16:creationId xmlns:a16="http://schemas.microsoft.com/office/drawing/2014/main" id="{7296CCDE-FDCC-4723-7689-87C630E2B40D}"/>
              </a:ext>
            </a:extLst>
          </p:cNvPr>
          <p:cNvSpPr>
            <a:spLocks noGrp="1"/>
          </p:cNvSpPr>
          <p:nvPr>
            <p:ph idx="1"/>
          </p:nvPr>
        </p:nvSpPr>
        <p:spPr/>
        <p:txBody>
          <a:bodyPr/>
          <a:lstStyle/>
          <a:p>
            <a:pPr marL="0" indent="0">
              <a:buNone/>
            </a:pPr>
            <a:r>
              <a:rPr lang="en-US" sz="2800" dirty="0"/>
              <a:t>Which of the following precautions should be taken when measuring high voltages with a voltmeter?</a:t>
            </a:r>
          </a:p>
          <a:p>
            <a:pPr marL="0" indent="0">
              <a:buNone/>
            </a:pPr>
            <a:r>
              <a:rPr lang="en-US" sz="2800" dirty="0">
                <a:solidFill>
                  <a:schemeClr val="bg1">
                    <a:lumMod val="75000"/>
                  </a:schemeClr>
                </a:solidFill>
              </a:rPr>
              <a:t>A. Ensure that the voltmeter has very low impedance</a:t>
            </a:r>
          </a:p>
          <a:p>
            <a:pPr marL="0" indent="0">
              <a:buNone/>
            </a:pPr>
            <a:r>
              <a:rPr lang="en-US" sz="2800" dirty="0"/>
              <a:t>B. Ensure that the voltmeter and leads are rated for use at the voltages to be measured</a:t>
            </a:r>
          </a:p>
          <a:p>
            <a:pPr marL="0" indent="0">
              <a:buNone/>
            </a:pPr>
            <a:r>
              <a:rPr lang="en-US" sz="2800" dirty="0">
                <a:solidFill>
                  <a:schemeClr val="bg1">
                    <a:lumMod val="75000"/>
                  </a:schemeClr>
                </a:solidFill>
              </a:rPr>
              <a:t>C. Ensure that the circuit is grounded through the voltmeter</a:t>
            </a:r>
          </a:p>
          <a:p>
            <a:pPr marL="0" indent="0">
              <a:buNone/>
            </a:pPr>
            <a:r>
              <a:rPr lang="en-US" sz="2800" dirty="0">
                <a:solidFill>
                  <a:schemeClr val="bg1">
                    <a:lumMod val="75000"/>
                  </a:schemeClr>
                </a:solidFill>
              </a:rPr>
              <a:t>D. Ensure that the voltmeter is set to the correct frequency</a:t>
            </a:r>
          </a:p>
        </p:txBody>
      </p:sp>
    </p:spTree>
    <p:extLst>
      <p:ext uri="{BB962C8B-B14F-4D97-AF65-F5344CB8AC3E}">
        <p14:creationId xmlns:p14="http://schemas.microsoft.com/office/powerpoint/2010/main" val="1516061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Content Placeholder 2"/>
          <p:cNvSpPr>
            <a:spLocks noGrp="1"/>
          </p:cNvSpPr>
          <p:nvPr>
            <p:ph idx="1"/>
          </p:nvPr>
        </p:nvSpPr>
        <p:spPr/>
        <p:txBody>
          <a:bodyPr/>
          <a:lstStyle/>
          <a:p>
            <a:r>
              <a:rPr lang="en-US" altLang="en-US" b="1" dirty="0"/>
              <a:t>T0B – Antenna safety: tower safety and grounding, installing antennas, antenna supports</a:t>
            </a:r>
          </a:p>
          <a:p>
            <a:endParaRPr lang="en-US" altLang="en-US" b="1" dirty="0"/>
          </a:p>
          <a:p>
            <a:r>
              <a:rPr lang="en-US" altLang="en-US" b="1" dirty="0"/>
              <a:t>#34 of 35</a:t>
            </a:r>
            <a:endParaRPr lang="en-US" altLang="en-US" dirty="0"/>
          </a:p>
        </p:txBody>
      </p:sp>
    </p:spTree>
    <p:extLst>
      <p:ext uri="{BB962C8B-B14F-4D97-AF65-F5344CB8AC3E}">
        <p14:creationId xmlns:p14="http://schemas.microsoft.com/office/powerpoint/2010/main" val="517832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Title 1"/>
          <p:cNvSpPr>
            <a:spLocks noGrp="1"/>
          </p:cNvSpPr>
          <p:nvPr>
            <p:ph type="title"/>
          </p:nvPr>
        </p:nvSpPr>
        <p:spPr/>
        <p:txBody>
          <a:bodyPr/>
          <a:lstStyle/>
          <a:p>
            <a:r>
              <a:rPr lang="en-US" altLang="en-US"/>
              <a:t>T0B01</a:t>
            </a:r>
          </a:p>
        </p:txBody>
      </p:sp>
      <p:sp>
        <p:nvSpPr>
          <p:cNvPr id="3" name="Content Placeholder 2"/>
          <p:cNvSpPr>
            <a:spLocks noGrp="1"/>
          </p:cNvSpPr>
          <p:nvPr>
            <p:ph idx="1"/>
          </p:nvPr>
        </p:nvSpPr>
        <p:spPr/>
        <p:txBody>
          <a:bodyPr/>
          <a:lstStyle/>
          <a:p>
            <a:pPr>
              <a:buFontTx/>
              <a:buNone/>
            </a:pPr>
            <a:r>
              <a:rPr lang="en-US" altLang="en-US" sz="3000" dirty="0"/>
              <a:t>Which of the following is good practice when installing ground wires on a tower for lightning protection?</a:t>
            </a:r>
          </a:p>
          <a:p>
            <a:pPr>
              <a:buFontTx/>
              <a:buNone/>
            </a:pPr>
            <a:r>
              <a:rPr lang="en-US" altLang="en-US" sz="3000" dirty="0"/>
              <a:t>A. Put a drip loop in the ground connection to prevent water damage to the ground system</a:t>
            </a:r>
          </a:p>
          <a:p>
            <a:pPr>
              <a:buFontTx/>
              <a:buNone/>
            </a:pPr>
            <a:r>
              <a:rPr lang="en-US" altLang="en-US" sz="3000" dirty="0"/>
              <a:t>B. Make sure all ground wire bends are right angles</a:t>
            </a:r>
          </a:p>
          <a:p>
            <a:pPr>
              <a:buFontTx/>
              <a:buNone/>
            </a:pPr>
            <a:r>
              <a:rPr lang="en-US" altLang="en-US" sz="3000" dirty="0"/>
              <a:t>C. Ensure that connections are short and direct</a:t>
            </a:r>
          </a:p>
          <a:p>
            <a:pPr>
              <a:buFontTx/>
              <a:buNone/>
            </a:pPr>
            <a:r>
              <a:rPr lang="en-US" altLang="en-US" sz="3000" dirty="0"/>
              <a:t>D. All these choices are correct</a:t>
            </a:r>
          </a:p>
        </p:txBody>
      </p:sp>
    </p:spTree>
    <p:extLst>
      <p:ext uri="{BB962C8B-B14F-4D97-AF65-F5344CB8AC3E}">
        <p14:creationId xmlns:p14="http://schemas.microsoft.com/office/powerpoint/2010/main" val="231521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Title 1"/>
          <p:cNvSpPr>
            <a:spLocks noGrp="1"/>
          </p:cNvSpPr>
          <p:nvPr>
            <p:ph type="title"/>
          </p:nvPr>
        </p:nvSpPr>
        <p:spPr/>
        <p:txBody>
          <a:bodyPr/>
          <a:lstStyle/>
          <a:p>
            <a:r>
              <a:rPr lang="en-US" altLang="en-US"/>
              <a:t>T0B01</a:t>
            </a:r>
          </a:p>
        </p:txBody>
      </p:sp>
      <p:sp>
        <p:nvSpPr>
          <p:cNvPr id="3" name="Content Placeholder 2"/>
          <p:cNvSpPr>
            <a:spLocks noGrp="1"/>
          </p:cNvSpPr>
          <p:nvPr>
            <p:ph idx="1"/>
          </p:nvPr>
        </p:nvSpPr>
        <p:spPr/>
        <p:txBody>
          <a:bodyPr/>
          <a:lstStyle/>
          <a:p>
            <a:pPr>
              <a:buFontTx/>
              <a:buNone/>
            </a:pPr>
            <a:r>
              <a:rPr lang="en-US" altLang="en-US" sz="3000" dirty="0"/>
              <a:t>Which of the following is good practice when installing ground wires on a tower for lightning protection?</a:t>
            </a:r>
          </a:p>
          <a:p>
            <a:pPr>
              <a:buFontTx/>
              <a:buNone/>
            </a:pPr>
            <a:r>
              <a:rPr lang="en-US" altLang="en-US" sz="3000" dirty="0">
                <a:solidFill>
                  <a:schemeClr val="bg1">
                    <a:lumMod val="75000"/>
                  </a:schemeClr>
                </a:solidFill>
              </a:rPr>
              <a:t>A. Put a drip loop in the ground connection to prevent water damage to the ground system</a:t>
            </a:r>
          </a:p>
          <a:p>
            <a:pPr>
              <a:buFontTx/>
              <a:buNone/>
            </a:pPr>
            <a:r>
              <a:rPr lang="en-US" altLang="en-US" sz="3000" dirty="0">
                <a:solidFill>
                  <a:schemeClr val="bg1">
                    <a:lumMod val="75000"/>
                  </a:schemeClr>
                </a:solidFill>
              </a:rPr>
              <a:t>B. Make sure all ground wire bends are right angles</a:t>
            </a:r>
          </a:p>
          <a:p>
            <a:pPr>
              <a:buFontTx/>
              <a:buNone/>
            </a:pPr>
            <a:r>
              <a:rPr lang="en-US" altLang="en-US" sz="3000" dirty="0"/>
              <a:t>C. Ensure that connections are short and direct</a:t>
            </a:r>
          </a:p>
          <a:p>
            <a:pPr>
              <a:buFontTx/>
              <a:buNone/>
            </a:pPr>
            <a:r>
              <a:rPr lang="en-US" altLang="en-US" sz="3000" dirty="0">
                <a:solidFill>
                  <a:schemeClr val="bg1">
                    <a:lumMod val="65000"/>
                  </a:schemeClr>
                </a:solidFill>
              </a:rPr>
              <a:t>D. All these choices are correct</a:t>
            </a:r>
          </a:p>
        </p:txBody>
      </p:sp>
    </p:spTree>
    <p:extLst>
      <p:ext uri="{BB962C8B-B14F-4D97-AF65-F5344CB8AC3E}">
        <p14:creationId xmlns:p14="http://schemas.microsoft.com/office/powerpoint/2010/main" val="3408899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itle 1"/>
          <p:cNvSpPr>
            <a:spLocks noGrp="1"/>
          </p:cNvSpPr>
          <p:nvPr>
            <p:ph type="title"/>
          </p:nvPr>
        </p:nvSpPr>
        <p:spPr/>
        <p:txBody>
          <a:bodyPr/>
          <a:lstStyle/>
          <a:p>
            <a:r>
              <a:rPr lang="en-US" altLang="en-US"/>
              <a:t>T0B02</a:t>
            </a:r>
          </a:p>
        </p:txBody>
      </p:sp>
      <p:sp>
        <p:nvSpPr>
          <p:cNvPr id="3" name="Content Placeholder 2"/>
          <p:cNvSpPr>
            <a:spLocks noGrp="1"/>
          </p:cNvSpPr>
          <p:nvPr>
            <p:ph idx="1"/>
          </p:nvPr>
        </p:nvSpPr>
        <p:spPr>
          <a:xfrm>
            <a:off x="457200" y="1417638"/>
            <a:ext cx="8229600" cy="5165724"/>
          </a:xfrm>
        </p:spPr>
        <p:txBody>
          <a:bodyPr/>
          <a:lstStyle/>
          <a:p>
            <a:pPr>
              <a:buFontTx/>
              <a:buNone/>
            </a:pPr>
            <a:r>
              <a:rPr lang="en-US" altLang="en-US" dirty="0"/>
              <a:t>What is required when climbing an antenna tower?</a:t>
            </a:r>
          </a:p>
          <a:p>
            <a:pPr>
              <a:buFontTx/>
              <a:buNone/>
            </a:pPr>
            <a:r>
              <a:rPr lang="en-US" altLang="en-US" dirty="0"/>
              <a:t>A. Have sufficient training on safe tower climbing techniques</a:t>
            </a:r>
          </a:p>
          <a:p>
            <a:pPr>
              <a:buFontTx/>
              <a:buNone/>
            </a:pPr>
            <a:r>
              <a:rPr lang="en-US" altLang="en-US" dirty="0"/>
              <a:t>B. Use appropriate tie-off to the tower at all times</a:t>
            </a:r>
          </a:p>
          <a:p>
            <a:pPr>
              <a:buFontTx/>
              <a:buNone/>
            </a:pPr>
            <a:r>
              <a:rPr lang="en-US" altLang="en-US" dirty="0"/>
              <a:t>C. Always wear an approved climbing harness</a:t>
            </a:r>
          </a:p>
          <a:p>
            <a:pPr>
              <a:buFontTx/>
              <a:buNone/>
            </a:pPr>
            <a:r>
              <a:rPr lang="en-US" altLang="en-US" dirty="0"/>
              <a:t>D. All these choices are correct</a:t>
            </a:r>
          </a:p>
        </p:txBody>
      </p:sp>
    </p:spTree>
    <p:extLst>
      <p:ext uri="{BB962C8B-B14F-4D97-AF65-F5344CB8AC3E}">
        <p14:creationId xmlns:p14="http://schemas.microsoft.com/office/powerpoint/2010/main" val="3552824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itle 1"/>
          <p:cNvSpPr>
            <a:spLocks noGrp="1"/>
          </p:cNvSpPr>
          <p:nvPr>
            <p:ph type="title"/>
          </p:nvPr>
        </p:nvSpPr>
        <p:spPr/>
        <p:txBody>
          <a:bodyPr/>
          <a:lstStyle/>
          <a:p>
            <a:r>
              <a:rPr lang="en-US" altLang="en-US"/>
              <a:t>T0B02</a:t>
            </a:r>
          </a:p>
        </p:txBody>
      </p:sp>
      <p:sp>
        <p:nvSpPr>
          <p:cNvPr id="3" name="Content Placeholder 2"/>
          <p:cNvSpPr>
            <a:spLocks noGrp="1"/>
          </p:cNvSpPr>
          <p:nvPr>
            <p:ph idx="1"/>
          </p:nvPr>
        </p:nvSpPr>
        <p:spPr>
          <a:xfrm>
            <a:off x="457200" y="1417638"/>
            <a:ext cx="8229600" cy="5165724"/>
          </a:xfrm>
        </p:spPr>
        <p:txBody>
          <a:bodyPr/>
          <a:lstStyle/>
          <a:p>
            <a:pPr>
              <a:buFontTx/>
              <a:buNone/>
            </a:pPr>
            <a:r>
              <a:rPr lang="en-US" altLang="en-US" dirty="0"/>
              <a:t>What is required when climbing an antenna tower?</a:t>
            </a:r>
          </a:p>
          <a:p>
            <a:pPr>
              <a:buFontTx/>
              <a:buNone/>
            </a:pPr>
            <a:r>
              <a:rPr lang="en-US" altLang="en-US" dirty="0">
                <a:solidFill>
                  <a:schemeClr val="bg1">
                    <a:lumMod val="65000"/>
                  </a:schemeClr>
                </a:solidFill>
              </a:rPr>
              <a:t>A. Have sufficient training on safe tower climbing techniques</a:t>
            </a:r>
          </a:p>
          <a:p>
            <a:pPr>
              <a:buFontTx/>
              <a:buNone/>
            </a:pPr>
            <a:r>
              <a:rPr lang="en-US" altLang="en-US" dirty="0">
                <a:solidFill>
                  <a:schemeClr val="bg1">
                    <a:lumMod val="65000"/>
                  </a:schemeClr>
                </a:solidFill>
              </a:rPr>
              <a:t>B. Use appropriate tie-off to the tower at all times</a:t>
            </a:r>
          </a:p>
          <a:p>
            <a:pPr>
              <a:buFontTx/>
              <a:buNone/>
            </a:pPr>
            <a:r>
              <a:rPr lang="en-US" altLang="en-US" dirty="0">
                <a:solidFill>
                  <a:schemeClr val="bg1">
                    <a:lumMod val="65000"/>
                  </a:schemeClr>
                </a:solidFill>
              </a:rPr>
              <a:t>C. Always wear an approved climbing harness</a:t>
            </a:r>
          </a:p>
          <a:p>
            <a:pPr>
              <a:buFontTx/>
              <a:buNone/>
            </a:pPr>
            <a:r>
              <a:rPr lang="en-US" altLang="en-US" dirty="0"/>
              <a:t>D. All these choices are correct</a:t>
            </a:r>
          </a:p>
        </p:txBody>
      </p:sp>
    </p:spTree>
    <p:extLst>
      <p:ext uri="{BB962C8B-B14F-4D97-AF65-F5344CB8AC3E}">
        <p14:creationId xmlns:p14="http://schemas.microsoft.com/office/powerpoint/2010/main" val="1910562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itle 1"/>
          <p:cNvSpPr>
            <a:spLocks noGrp="1"/>
          </p:cNvSpPr>
          <p:nvPr>
            <p:ph type="title"/>
          </p:nvPr>
        </p:nvSpPr>
        <p:spPr/>
        <p:txBody>
          <a:bodyPr/>
          <a:lstStyle/>
          <a:p>
            <a:r>
              <a:rPr lang="en-US" altLang="en-US"/>
              <a:t>T0B03</a:t>
            </a:r>
          </a:p>
        </p:txBody>
      </p:sp>
      <p:sp>
        <p:nvSpPr>
          <p:cNvPr id="3" name="Content Placeholder 2"/>
          <p:cNvSpPr>
            <a:spLocks noGrp="1"/>
          </p:cNvSpPr>
          <p:nvPr>
            <p:ph idx="1"/>
          </p:nvPr>
        </p:nvSpPr>
        <p:spPr>
          <a:xfrm>
            <a:off x="457200" y="1371600"/>
            <a:ext cx="8229600" cy="4953000"/>
          </a:xfrm>
        </p:spPr>
        <p:txBody>
          <a:bodyPr/>
          <a:lstStyle/>
          <a:p>
            <a:pPr>
              <a:buFontTx/>
              <a:buNone/>
            </a:pPr>
            <a:r>
              <a:rPr lang="en-US" altLang="en-US" dirty="0"/>
              <a:t>Under what circumstances is it safe to climb a tower without a helper or observer?</a:t>
            </a:r>
          </a:p>
          <a:p>
            <a:pPr>
              <a:buFontTx/>
              <a:buNone/>
            </a:pPr>
            <a:r>
              <a:rPr lang="en-US" altLang="en-US" dirty="0"/>
              <a:t>A. When no electrical work is being performed</a:t>
            </a:r>
          </a:p>
          <a:p>
            <a:pPr>
              <a:buFontTx/>
              <a:buNone/>
            </a:pPr>
            <a:r>
              <a:rPr lang="en-US" altLang="en-US" dirty="0"/>
              <a:t>B. When no mechanical work is being performed</a:t>
            </a:r>
          </a:p>
          <a:p>
            <a:pPr>
              <a:buFontTx/>
              <a:buNone/>
            </a:pPr>
            <a:r>
              <a:rPr lang="en-US" altLang="en-US" dirty="0"/>
              <a:t>C. When the work being done is not more than 20 feet above the ground</a:t>
            </a:r>
          </a:p>
          <a:p>
            <a:pPr>
              <a:buFontTx/>
              <a:buNone/>
            </a:pPr>
            <a:r>
              <a:rPr lang="en-US" altLang="en-US" dirty="0"/>
              <a:t>D. Never</a:t>
            </a:r>
          </a:p>
        </p:txBody>
      </p:sp>
    </p:spTree>
    <p:extLst>
      <p:ext uri="{BB962C8B-B14F-4D97-AF65-F5344CB8AC3E}">
        <p14:creationId xmlns:p14="http://schemas.microsoft.com/office/powerpoint/2010/main" val="4020202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itle 1"/>
          <p:cNvSpPr>
            <a:spLocks noGrp="1"/>
          </p:cNvSpPr>
          <p:nvPr>
            <p:ph type="title"/>
          </p:nvPr>
        </p:nvSpPr>
        <p:spPr/>
        <p:txBody>
          <a:bodyPr/>
          <a:lstStyle/>
          <a:p>
            <a:r>
              <a:rPr lang="en-US" altLang="en-US"/>
              <a:t>T0B03</a:t>
            </a:r>
          </a:p>
        </p:txBody>
      </p:sp>
      <p:sp>
        <p:nvSpPr>
          <p:cNvPr id="3" name="Content Placeholder 2"/>
          <p:cNvSpPr>
            <a:spLocks noGrp="1"/>
          </p:cNvSpPr>
          <p:nvPr>
            <p:ph idx="1"/>
          </p:nvPr>
        </p:nvSpPr>
        <p:spPr>
          <a:xfrm>
            <a:off x="457200" y="1371600"/>
            <a:ext cx="8229600" cy="4953000"/>
          </a:xfrm>
        </p:spPr>
        <p:txBody>
          <a:bodyPr/>
          <a:lstStyle/>
          <a:p>
            <a:pPr>
              <a:buFontTx/>
              <a:buNone/>
            </a:pPr>
            <a:r>
              <a:rPr lang="en-US" altLang="en-US" dirty="0"/>
              <a:t>Under what circumstances is it safe to climb a tower without a helper or observer?</a:t>
            </a:r>
          </a:p>
          <a:p>
            <a:pPr>
              <a:buFontTx/>
              <a:buNone/>
            </a:pPr>
            <a:r>
              <a:rPr lang="en-US" altLang="en-US" dirty="0">
                <a:solidFill>
                  <a:schemeClr val="bg1">
                    <a:lumMod val="75000"/>
                  </a:schemeClr>
                </a:solidFill>
              </a:rPr>
              <a:t>A. When no electrical work is being performed</a:t>
            </a:r>
          </a:p>
          <a:p>
            <a:pPr>
              <a:buFontTx/>
              <a:buNone/>
            </a:pPr>
            <a:r>
              <a:rPr lang="en-US" altLang="en-US" dirty="0">
                <a:solidFill>
                  <a:schemeClr val="bg1">
                    <a:lumMod val="75000"/>
                  </a:schemeClr>
                </a:solidFill>
              </a:rPr>
              <a:t>B. When no mechanical work is being performed</a:t>
            </a:r>
          </a:p>
          <a:p>
            <a:pPr>
              <a:buFontTx/>
              <a:buNone/>
            </a:pPr>
            <a:r>
              <a:rPr lang="en-US" altLang="en-US" dirty="0">
                <a:solidFill>
                  <a:schemeClr val="bg1">
                    <a:lumMod val="75000"/>
                  </a:schemeClr>
                </a:solidFill>
              </a:rPr>
              <a:t>C. When the work being done is not more than 20 feet above the ground</a:t>
            </a:r>
          </a:p>
          <a:p>
            <a:pPr>
              <a:buFontTx/>
              <a:buNone/>
            </a:pPr>
            <a:r>
              <a:rPr lang="en-US" altLang="en-US" dirty="0"/>
              <a:t>D. Never</a:t>
            </a:r>
          </a:p>
        </p:txBody>
      </p:sp>
    </p:spTree>
    <p:extLst>
      <p:ext uri="{BB962C8B-B14F-4D97-AF65-F5344CB8AC3E}">
        <p14:creationId xmlns:p14="http://schemas.microsoft.com/office/powerpoint/2010/main" val="1387416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1"/>
          <p:cNvSpPr>
            <a:spLocks noGrp="1"/>
          </p:cNvSpPr>
          <p:nvPr>
            <p:ph type="title"/>
          </p:nvPr>
        </p:nvSpPr>
        <p:spPr/>
        <p:txBody>
          <a:bodyPr/>
          <a:lstStyle/>
          <a:p>
            <a:r>
              <a:rPr lang="en-US" altLang="en-US"/>
              <a:t>T0B04</a:t>
            </a:r>
          </a:p>
        </p:txBody>
      </p:sp>
      <p:sp>
        <p:nvSpPr>
          <p:cNvPr id="3" name="Content Placeholder 2"/>
          <p:cNvSpPr>
            <a:spLocks noGrp="1"/>
          </p:cNvSpPr>
          <p:nvPr>
            <p:ph idx="1"/>
          </p:nvPr>
        </p:nvSpPr>
        <p:spPr>
          <a:xfrm>
            <a:off x="457200" y="1447800"/>
            <a:ext cx="8229600" cy="4953000"/>
          </a:xfrm>
        </p:spPr>
        <p:txBody>
          <a:bodyPr/>
          <a:lstStyle/>
          <a:p>
            <a:pPr>
              <a:buFontTx/>
              <a:buNone/>
            </a:pPr>
            <a:r>
              <a:rPr lang="en-US" altLang="en-US" sz="3000" dirty="0"/>
              <a:t>Which of the following is an important safety precaution to observe when putting up an antenna tower?</a:t>
            </a:r>
          </a:p>
          <a:p>
            <a:pPr>
              <a:buFontTx/>
              <a:buNone/>
            </a:pPr>
            <a:r>
              <a:rPr lang="en-US" altLang="en-US" sz="3000" dirty="0"/>
              <a:t>A. Wear a ground strap connected to your wrist at all times</a:t>
            </a:r>
          </a:p>
          <a:p>
            <a:pPr>
              <a:buFontTx/>
              <a:buNone/>
            </a:pPr>
            <a:r>
              <a:rPr lang="en-US" altLang="en-US" sz="3000" dirty="0"/>
              <a:t>B. Insulate the base of the tower to avoid lightning strikes</a:t>
            </a:r>
          </a:p>
          <a:p>
            <a:pPr>
              <a:buFontTx/>
              <a:buNone/>
            </a:pPr>
            <a:r>
              <a:rPr lang="en-US" altLang="en-US" sz="3000" dirty="0"/>
              <a:t>C. Look for and stay clear of any overhead electrical wires</a:t>
            </a:r>
          </a:p>
          <a:p>
            <a:pPr>
              <a:buFontTx/>
              <a:buNone/>
            </a:pPr>
            <a:r>
              <a:rPr lang="en-US" altLang="en-US" sz="3000" dirty="0"/>
              <a:t>D. All these choices are correct</a:t>
            </a:r>
          </a:p>
        </p:txBody>
      </p:sp>
    </p:spTree>
    <p:extLst>
      <p:ext uri="{BB962C8B-B14F-4D97-AF65-F5344CB8AC3E}">
        <p14:creationId xmlns:p14="http://schemas.microsoft.com/office/powerpoint/2010/main" val="174871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solidFill>
                  <a:srgbClr val="0070C0"/>
                </a:solidFill>
              </a:rPr>
              <a:t>Study Hints</a:t>
            </a:r>
          </a:p>
        </p:txBody>
      </p:sp>
      <p:sp>
        <p:nvSpPr>
          <p:cNvPr id="4099" name="Content Placeholder 2"/>
          <p:cNvSpPr>
            <a:spLocks noGrp="1"/>
          </p:cNvSpPr>
          <p:nvPr>
            <p:ph idx="1"/>
          </p:nvPr>
        </p:nvSpPr>
        <p:spPr>
          <a:xfrm>
            <a:off x="457200" y="1219200"/>
            <a:ext cx="8229600" cy="5257800"/>
          </a:xfrm>
        </p:spPr>
        <p:txBody>
          <a:bodyPr/>
          <a:lstStyle/>
          <a:p>
            <a:pPr eaLnBrk="1" hangingPunct="1"/>
            <a:r>
              <a:rPr lang="en-US" altLang="en-US" sz="2800">
                <a:solidFill>
                  <a:srgbClr val="0070C0"/>
                </a:solidFill>
              </a:rPr>
              <a:t>I suggest you read each question and only the correct answer. Read through the complete question pool at least three times before you attempt taking a practice exams. For higher impact and better results read the correct answer first then the question and again the correct answer.</a:t>
            </a:r>
          </a:p>
          <a:p>
            <a:pPr eaLnBrk="1" hangingPunct="1"/>
            <a:r>
              <a:rPr lang="en-US" altLang="en-US" sz="2800">
                <a:solidFill>
                  <a:srgbClr val="0070C0"/>
                </a:solidFill>
              </a:rPr>
              <a:t>The key to passing the exam is to get the most questions correct using the above method the correct response will often jump out at you on test day even if you don’t remember the question. </a:t>
            </a:r>
          </a:p>
        </p:txBody>
      </p:sp>
    </p:spTree>
    <p:extLst>
      <p:ext uri="{BB962C8B-B14F-4D97-AF65-F5344CB8AC3E}">
        <p14:creationId xmlns:p14="http://schemas.microsoft.com/office/powerpoint/2010/main" val="1997672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1"/>
          <p:cNvSpPr>
            <a:spLocks noGrp="1"/>
          </p:cNvSpPr>
          <p:nvPr>
            <p:ph type="title"/>
          </p:nvPr>
        </p:nvSpPr>
        <p:spPr/>
        <p:txBody>
          <a:bodyPr/>
          <a:lstStyle/>
          <a:p>
            <a:r>
              <a:rPr lang="en-US" altLang="en-US"/>
              <a:t>T0B04</a:t>
            </a:r>
          </a:p>
        </p:txBody>
      </p:sp>
      <p:sp>
        <p:nvSpPr>
          <p:cNvPr id="3" name="Content Placeholder 2"/>
          <p:cNvSpPr>
            <a:spLocks noGrp="1"/>
          </p:cNvSpPr>
          <p:nvPr>
            <p:ph idx="1"/>
          </p:nvPr>
        </p:nvSpPr>
        <p:spPr>
          <a:xfrm>
            <a:off x="457200" y="1447800"/>
            <a:ext cx="8229600" cy="4953000"/>
          </a:xfrm>
        </p:spPr>
        <p:txBody>
          <a:bodyPr/>
          <a:lstStyle/>
          <a:p>
            <a:pPr>
              <a:buFontTx/>
              <a:buNone/>
            </a:pPr>
            <a:r>
              <a:rPr lang="en-US" altLang="en-US" sz="3000" dirty="0"/>
              <a:t>Which of the following is an important safety precaution to observe when putting up an antenna tower?</a:t>
            </a:r>
          </a:p>
          <a:p>
            <a:pPr>
              <a:buFontTx/>
              <a:buNone/>
            </a:pPr>
            <a:r>
              <a:rPr lang="en-US" altLang="en-US" sz="3000" dirty="0">
                <a:solidFill>
                  <a:schemeClr val="bg1">
                    <a:lumMod val="75000"/>
                  </a:schemeClr>
                </a:solidFill>
              </a:rPr>
              <a:t>A. Wear a ground strap connected to your wrist at all times</a:t>
            </a:r>
          </a:p>
          <a:p>
            <a:pPr>
              <a:buFontTx/>
              <a:buNone/>
            </a:pPr>
            <a:r>
              <a:rPr lang="en-US" altLang="en-US" sz="3000" dirty="0">
                <a:solidFill>
                  <a:schemeClr val="bg1">
                    <a:lumMod val="75000"/>
                  </a:schemeClr>
                </a:solidFill>
              </a:rPr>
              <a:t>B. Insulate the base of the tower to avoid lightning strikes</a:t>
            </a:r>
          </a:p>
          <a:p>
            <a:pPr>
              <a:buFontTx/>
              <a:buNone/>
            </a:pPr>
            <a:r>
              <a:rPr lang="en-US" altLang="en-US" sz="3000" dirty="0"/>
              <a:t>C. Look for and stay clear of any overhead electrical wires</a:t>
            </a:r>
          </a:p>
          <a:p>
            <a:pPr>
              <a:buFontTx/>
              <a:buNone/>
            </a:pPr>
            <a:r>
              <a:rPr lang="en-US" altLang="en-US" sz="3000" dirty="0">
                <a:solidFill>
                  <a:schemeClr val="bg1">
                    <a:lumMod val="65000"/>
                  </a:schemeClr>
                </a:solidFill>
              </a:rPr>
              <a:t>D. All these choices are correct</a:t>
            </a:r>
          </a:p>
        </p:txBody>
      </p:sp>
    </p:spTree>
    <p:extLst>
      <p:ext uri="{BB962C8B-B14F-4D97-AF65-F5344CB8AC3E}">
        <p14:creationId xmlns:p14="http://schemas.microsoft.com/office/powerpoint/2010/main" val="4150870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itle 1"/>
          <p:cNvSpPr>
            <a:spLocks noGrp="1"/>
          </p:cNvSpPr>
          <p:nvPr>
            <p:ph type="title"/>
          </p:nvPr>
        </p:nvSpPr>
        <p:spPr/>
        <p:txBody>
          <a:bodyPr/>
          <a:lstStyle/>
          <a:p>
            <a:r>
              <a:rPr lang="en-US" altLang="en-US"/>
              <a:t>T0B05</a:t>
            </a:r>
          </a:p>
        </p:txBody>
      </p:sp>
      <p:sp>
        <p:nvSpPr>
          <p:cNvPr id="3" name="Content Placeholder 2"/>
          <p:cNvSpPr>
            <a:spLocks noGrp="1"/>
          </p:cNvSpPr>
          <p:nvPr>
            <p:ph idx="1"/>
          </p:nvPr>
        </p:nvSpPr>
        <p:spPr/>
        <p:txBody>
          <a:bodyPr/>
          <a:lstStyle/>
          <a:p>
            <a:pPr>
              <a:buFontTx/>
              <a:buNone/>
            </a:pPr>
            <a:r>
              <a:rPr lang="en-US" altLang="en-US" dirty="0"/>
              <a:t>What is the purpose of a safety wire through a turnbuckle used to tension guy lines?</a:t>
            </a:r>
          </a:p>
          <a:p>
            <a:pPr>
              <a:buFontTx/>
              <a:buNone/>
            </a:pPr>
            <a:r>
              <a:rPr lang="en-US" altLang="en-US" dirty="0"/>
              <a:t>A. Secure the guy line if the turnbuckle breaks</a:t>
            </a:r>
          </a:p>
          <a:p>
            <a:pPr>
              <a:buFontTx/>
              <a:buNone/>
            </a:pPr>
            <a:r>
              <a:rPr lang="en-US" altLang="en-US" dirty="0"/>
              <a:t>B. Prevent loosening of the turnbuckle from vibration</a:t>
            </a:r>
          </a:p>
          <a:p>
            <a:pPr>
              <a:buFontTx/>
              <a:buNone/>
            </a:pPr>
            <a:r>
              <a:rPr lang="en-US" altLang="en-US" dirty="0"/>
              <a:t>C. Provide a ground path for lightning strikes</a:t>
            </a:r>
          </a:p>
          <a:p>
            <a:pPr>
              <a:buFontTx/>
              <a:buNone/>
            </a:pPr>
            <a:r>
              <a:rPr lang="en-US" altLang="en-US" dirty="0"/>
              <a:t>D. Provide an ability to measure for proper tensioning</a:t>
            </a:r>
          </a:p>
        </p:txBody>
      </p:sp>
    </p:spTree>
    <p:extLst>
      <p:ext uri="{BB962C8B-B14F-4D97-AF65-F5344CB8AC3E}">
        <p14:creationId xmlns:p14="http://schemas.microsoft.com/office/powerpoint/2010/main" val="1517822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itle 1"/>
          <p:cNvSpPr>
            <a:spLocks noGrp="1"/>
          </p:cNvSpPr>
          <p:nvPr>
            <p:ph type="title"/>
          </p:nvPr>
        </p:nvSpPr>
        <p:spPr/>
        <p:txBody>
          <a:bodyPr/>
          <a:lstStyle/>
          <a:p>
            <a:r>
              <a:rPr lang="en-US" altLang="en-US"/>
              <a:t>T0B05</a:t>
            </a:r>
          </a:p>
        </p:txBody>
      </p:sp>
      <p:sp>
        <p:nvSpPr>
          <p:cNvPr id="3" name="Content Placeholder 2"/>
          <p:cNvSpPr>
            <a:spLocks noGrp="1"/>
          </p:cNvSpPr>
          <p:nvPr>
            <p:ph idx="1"/>
          </p:nvPr>
        </p:nvSpPr>
        <p:spPr/>
        <p:txBody>
          <a:bodyPr/>
          <a:lstStyle/>
          <a:p>
            <a:pPr>
              <a:buFontTx/>
              <a:buNone/>
            </a:pPr>
            <a:r>
              <a:rPr lang="en-US" altLang="en-US" dirty="0"/>
              <a:t>What is the purpose of a safety wire through a turnbuckle used to tension guy lines?</a:t>
            </a:r>
          </a:p>
          <a:p>
            <a:pPr>
              <a:buFontTx/>
              <a:buNone/>
            </a:pPr>
            <a:r>
              <a:rPr lang="en-US" altLang="en-US" dirty="0">
                <a:solidFill>
                  <a:schemeClr val="bg1">
                    <a:lumMod val="75000"/>
                  </a:schemeClr>
                </a:solidFill>
              </a:rPr>
              <a:t>A. Secure the guy line if the turnbuckle breaks</a:t>
            </a:r>
          </a:p>
          <a:p>
            <a:pPr>
              <a:buFontTx/>
              <a:buNone/>
            </a:pPr>
            <a:r>
              <a:rPr lang="en-US" altLang="en-US" dirty="0"/>
              <a:t>B. Prevent loosening of the turnbuckle from vibration</a:t>
            </a:r>
          </a:p>
          <a:p>
            <a:pPr>
              <a:buFontTx/>
              <a:buNone/>
            </a:pPr>
            <a:r>
              <a:rPr lang="en-US" altLang="en-US" dirty="0">
                <a:solidFill>
                  <a:schemeClr val="bg1">
                    <a:lumMod val="75000"/>
                  </a:schemeClr>
                </a:solidFill>
              </a:rPr>
              <a:t>C. Provide a ground path for lightning strikes</a:t>
            </a:r>
          </a:p>
          <a:p>
            <a:pPr>
              <a:buFontTx/>
              <a:buNone/>
            </a:pPr>
            <a:r>
              <a:rPr lang="en-US" altLang="en-US" dirty="0">
                <a:solidFill>
                  <a:schemeClr val="bg1">
                    <a:lumMod val="75000"/>
                  </a:schemeClr>
                </a:solidFill>
              </a:rPr>
              <a:t>D. Provide an ability to measure for proper tensioning</a:t>
            </a:r>
          </a:p>
        </p:txBody>
      </p:sp>
    </p:spTree>
    <p:extLst>
      <p:ext uri="{BB962C8B-B14F-4D97-AF65-F5344CB8AC3E}">
        <p14:creationId xmlns:p14="http://schemas.microsoft.com/office/powerpoint/2010/main" val="2397878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r>
              <a:rPr lang="en-US" altLang="en-US"/>
              <a:t>T0B06</a:t>
            </a:r>
          </a:p>
        </p:txBody>
      </p:sp>
      <p:sp>
        <p:nvSpPr>
          <p:cNvPr id="3" name="Content Placeholder 2"/>
          <p:cNvSpPr>
            <a:spLocks noGrp="1"/>
          </p:cNvSpPr>
          <p:nvPr>
            <p:ph idx="1"/>
          </p:nvPr>
        </p:nvSpPr>
        <p:spPr>
          <a:xfrm>
            <a:off x="533400" y="1600200"/>
            <a:ext cx="8229600" cy="4525963"/>
          </a:xfrm>
        </p:spPr>
        <p:txBody>
          <a:bodyPr/>
          <a:lstStyle/>
          <a:p>
            <a:pPr>
              <a:buFontTx/>
              <a:buNone/>
            </a:pPr>
            <a:r>
              <a:rPr lang="en-US" altLang="en-US" sz="2800" dirty="0"/>
              <a:t>What is the minimum safe distance from a power line to allow when installing an antenna?</a:t>
            </a:r>
          </a:p>
          <a:p>
            <a:pPr>
              <a:buFontTx/>
              <a:buNone/>
            </a:pPr>
            <a:r>
              <a:rPr lang="en-US" altLang="en-US" sz="2800" dirty="0"/>
              <a:t>A. Add the height of the antenna to the height of the power line and multiply by a factor of 1.5</a:t>
            </a:r>
          </a:p>
          <a:p>
            <a:pPr>
              <a:buFontTx/>
              <a:buNone/>
            </a:pPr>
            <a:r>
              <a:rPr lang="en-US" altLang="en-US" sz="2800" dirty="0"/>
              <a:t>B. The height of the power line above ground</a:t>
            </a:r>
          </a:p>
          <a:p>
            <a:pPr>
              <a:buFontTx/>
              <a:buNone/>
            </a:pPr>
            <a:r>
              <a:rPr lang="en-US" altLang="en-US" sz="2800" dirty="0"/>
              <a:t>C. 1/2 wavelength at the operating frequency</a:t>
            </a:r>
          </a:p>
          <a:p>
            <a:pPr>
              <a:buFontTx/>
              <a:buNone/>
            </a:pPr>
            <a:r>
              <a:rPr lang="en-US" altLang="en-US" sz="2800" dirty="0"/>
              <a:t>D. Enough so that if the antenna falls, no part of it can come closer than 10 feet to the power wires</a:t>
            </a:r>
          </a:p>
        </p:txBody>
      </p:sp>
    </p:spTree>
    <p:extLst>
      <p:ext uri="{BB962C8B-B14F-4D97-AF65-F5344CB8AC3E}">
        <p14:creationId xmlns:p14="http://schemas.microsoft.com/office/powerpoint/2010/main" val="1895329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r>
              <a:rPr lang="en-US" altLang="en-US"/>
              <a:t>T0B06</a:t>
            </a:r>
          </a:p>
        </p:txBody>
      </p:sp>
      <p:sp>
        <p:nvSpPr>
          <p:cNvPr id="3" name="Content Placeholder 2"/>
          <p:cNvSpPr>
            <a:spLocks noGrp="1"/>
          </p:cNvSpPr>
          <p:nvPr>
            <p:ph idx="1"/>
          </p:nvPr>
        </p:nvSpPr>
        <p:spPr>
          <a:xfrm>
            <a:off x="533400" y="1600200"/>
            <a:ext cx="8229600" cy="4525963"/>
          </a:xfrm>
        </p:spPr>
        <p:txBody>
          <a:bodyPr/>
          <a:lstStyle/>
          <a:p>
            <a:pPr>
              <a:buFontTx/>
              <a:buNone/>
            </a:pPr>
            <a:r>
              <a:rPr lang="en-US" altLang="en-US" sz="2800" dirty="0"/>
              <a:t>What is the minimum safe distance from a power line to allow when installing an antenna?</a:t>
            </a:r>
          </a:p>
          <a:p>
            <a:pPr>
              <a:buFontTx/>
              <a:buNone/>
            </a:pPr>
            <a:r>
              <a:rPr lang="en-US" altLang="en-US" sz="2800" dirty="0">
                <a:solidFill>
                  <a:schemeClr val="bg1">
                    <a:lumMod val="75000"/>
                  </a:schemeClr>
                </a:solidFill>
              </a:rPr>
              <a:t>A. Add the height of the antenna to the height of the power line and multiply by a factor of 1.5</a:t>
            </a:r>
          </a:p>
          <a:p>
            <a:pPr>
              <a:buFontTx/>
              <a:buNone/>
            </a:pPr>
            <a:r>
              <a:rPr lang="en-US" altLang="en-US" sz="2800" dirty="0">
                <a:solidFill>
                  <a:schemeClr val="bg1">
                    <a:lumMod val="75000"/>
                  </a:schemeClr>
                </a:solidFill>
              </a:rPr>
              <a:t>B. The height of the power line above ground</a:t>
            </a:r>
          </a:p>
          <a:p>
            <a:pPr>
              <a:buFontTx/>
              <a:buNone/>
            </a:pPr>
            <a:r>
              <a:rPr lang="en-US" altLang="en-US" sz="2800" dirty="0">
                <a:solidFill>
                  <a:schemeClr val="bg1">
                    <a:lumMod val="75000"/>
                  </a:schemeClr>
                </a:solidFill>
              </a:rPr>
              <a:t>C. 1/2 wavelength at the operating frequency</a:t>
            </a:r>
          </a:p>
          <a:p>
            <a:pPr>
              <a:buFontTx/>
              <a:buNone/>
            </a:pPr>
            <a:r>
              <a:rPr lang="en-US" altLang="en-US" sz="2800" dirty="0"/>
              <a:t>D. Enough so that if the antenna falls, no part of it can come closer than 10 feet to the power wires</a:t>
            </a:r>
          </a:p>
        </p:txBody>
      </p:sp>
    </p:spTree>
    <p:extLst>
      <p:ext uri="{BB962C8B-B14F-4D97-AF65-F5344CB8AC3E}">
        <p14:creationId xmlns:p14="http://schemas.microsoft.com/office/powerpoint/2010/main" val="2997807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Title 1"/>
          <p:cNvSpPr>
            <a:spLocks noGrp="1"/>
          </p:cNvSpPr>
          <p:nvPr>
            <p:ph type="title"/>
          </p:nvPr>
        </p:nvSpPr>
        <p:spPr/>
        <p:txBody>
          <a:bodyPr/>
          <a:lstStyle/>
          <a:p>
            <a:r>
              <a:rPr lang="en-US" altLang="en-US"/>
              <a:t>T0B07</a:t>
            </a:r>
          </a:p>
        </p:txBody>
      </p:sp>
      <p:sp>
        <p:nvSpPr>
          <p:cNvPr id="3" name="Content Placeholder 2"/>
          <p:cNvSpPr>
            <a:spLocks noGrp="1"/>
          </p:cNvSpPr>
          <p:nvPr>
            <p:ph idx="1"/>
          </p:nvPr>
        </p:nvSpPr>
        <p:spPr>
          <a:xfrm>
            <a:off x="457200" y="1219200"/>
            <a:ext cx="8229600" cy="5364162"/>
          </a:xfrm>
        </p:spPr>
        <p:txBody>
          <a:bodyPr/>
          <a:lstStyle/>
          <a:p>
            <a:pPr>
              <a:buFontTx/>
              <a:buNone/>
            </a:pPr>
            <a:r>
              <a:rPr lang="en-US" altLang="en-US" dirty="0"/>
              <a:t>Which of the following is an important safety rule to remember when using a crank-up tower?</a:t>
            </a:r>
          </a:p>
          <a:p>
            <a:pPr>
              <a:buFontTx/>
              <a:buNone/>
            </a:pPr>
            <a:r>
              <a:rPr lang="en-US" altLang="en-US" dirty="0"/>
              <a:t>A. This type of tower must never be painted</a:t>
            </a:r>
          </a:p>
          <a:p>
            <a:pPr>
              <a:buFontTx/>
              <a:buNone/>
            </a:pPr>
            <a:r>
              <a:rPr lang="en-US" altLang="en-US" dirty="0"/>
              <a:t>B. This type of tower must never be grounded</a:t>
            </a:r>
          </a:p>
          <a:p>
            <a:pPr>
              <a:buFontTx/>
              <a:buNone/>
            </a:pPr>
            <a:r>
              <a:rPr lang="en-US" altLang="en-US" dirty="0"/>
              <a:t>C. This type of tower must not be climbed unless it is retracted, or mechanical safety locking devices have been installed</a:t>
            </a:r>
          </a:p>
          <a:p>
            <a:pPr>
              <a:buFontTx/>
              <a:buNone/>
            </a:pPr>
            <a:r>
              <a:rPr lang="en-US" altLang="en-US" dirty="0"/>
              <a:t>D. All these choices are correct</a:t>
            </a:r>
          </a:p>
        </p:txBody>
      </p:sp>
    </p:spTree>
    <p:extLst>
      <p:ext uri="{BB962C8B-B14F-4D97-AF65-F5344CB8AC3E}">
        <p14:creationId xmlns:p14="http://schemas.microsoft.com/office/powerpoint/2010/main" val="53852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Title 1"/>
          <p:cNvSpPr>
            <a:spLocks noGrp="1"/>
          </p:cNvSpPr>
          <p:nvPr>
            <p:ph type="title"/>
          </p:nvPr>
        </p:nvSpPr>
        <p:spPr/>
        <p:txBody>
          <a:bodyPr/>
          <a:lstStyle/>
          <a:p>
            <a:r>
              <a:rPr lang="en-US" altLang="en-US"/>
              <a:t>T0B07</a:t>
            </a:r>
          </a:p>
        </p:txBody>
      </p:sp>
      <p:sp>
        <p:nvSpPr>
          <p:cNvPr id="3" name="Content Placeholder 2"/>
          <p:cNvSpPr>
            <a:spLocks noGrp="1"/>
          </p:cNvSpPr>
          <p:nvPr>
            <p:ph idx="1"/>
          </p:nvPr>
        </p:nvSpPr>
        <p:spPr>
          <a:xfrm>
            <a:off x="457200" y="1219200"/>
            <a:ext cx="8229600" cy="5364162"/>
          </a:xfrm>
        </p:spPr>
        <p:txBody>
          <a:bodyPr/>
          <a:lstStyle/>
          <a:p>
            <a:pPr>
              <a:buFontTx/>
              <a:buNone/>
            </a:pPr>
            <a:r>
              <a:rPr lang="en-US" altLang="en-US" dirty="0"/>
              <a:t>Which of the following is an important safety rule to remember when using a crank-up tower?</a:t>
            </a:r>
          </a:p>
          <a:p>
            <a:pPr>
              <a:buFontTx/>
              <a:buNone/>
            </a:pPr>
            <a:r>
              <a:rPr lang="en-US" altLang="en-US" dirty="0">
                <a:solidFill>
                  <a:schemeClr val="bg1">
                    <a:lumMod val="75000"/>
                  </a:schemeClr>
                </a:solidFill>
              </a:rPr>
              <a:t>A. This type of tower must never be painted</a:t>
            </a:r>
          </a:p>
          <a:p>
            <a:pPr>
              <a:buFontTx/>
              <a:buNone/>
            </a:pPr>
            <a:r>
              <a:rPr lang="en-US" altLang="en-US" dirty="0">
                <a:solidFill>
                  <a:schemeClr val="bg1">
                    <a:lumMod val="75000"/>
                  </a:schemeClr>
                </a:solidFill>
              </a:rPr>
              <a:t>B. This type of tower must never be grounded</a:t>
            </a:r>
          </a:p>
          <a:p>
            <a:pPr>
              <a:buFontTx/>
              <a:buNone/>
            </a:pPr>
            <a:r>
              <a:rPr lang="en-US" altLang="en-US" dirty="0"/>
              <a:t>C. This type of tower must not be climbed unless it is retracted, or mechanical safety locking devices have been installed</a:t>
            </a:r>
          </a:p>
          <a:p>
            <a:pPr>
              <a:buFontTx/>
              <a:buNone/>
            </a:pPr>
            <a:r>
              <a:rPr lang="en-US" altLang="en-US" dirty="0">
                <a:solidFill>
                  <a:schemeClr val="bg1">
                    <a:lumMod val="65000"/>
                  </a:schemeClr>
                </a:solidFill>
              </a:rPr>
              <a:t>D. All these choices are correct</a:t>
            </a:r>
          </a:p>
        </p:txBody>
      </p:sp>
    </p:spTree>
    <p:extLst>
      <p:ext uri="{BB962C8B-B14F-4D97-AF65-F5344CB8AC3E}">
        <p14:creationId xmlns:p14="http://schemas.microsoft.com/office/powerpoint/2010/main" val="1875173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itle 1"/>
          <p:cNvSpPr>
            <a:spLocks noGrp="1"/>
          </p:cNvSpPr>
          <p:nvPr>
            <p:ph type="title"/>
          </p:nvPr>
        </p:nvSpPr>
        <p:spPr/>
        <p:txBody>
          <a:bodyPr/>
          <a:lstStyle/>
          <a:p>
            <a:r>
              <a:rPr lang="en-US" altLang="en-US"/>
              <a:t>T0B08</a:t>
            </a:r>
          </a:p>
        </p:txBody>
      </p:sp>
      <p:sp>
        <p:nvSpPr>
          <p:cNvPr id="3" name="Content Placeholder 2"/>
          <p:cNvSpPr>
            <a:spLocks noGrp="1"/>
          </p:cNvSpPr>
          <p:nvPr>
            <p:ph idx="1"/>
          </p:nvPr>
        </p:nvSpPr>
        <p:spPr>
          <a:xfrm>
            <a:off x="457200" y="1600200"/>
            <a:ext cx="8229600" cy="4724400"/>
          </a:xfrm>
        </p:spPr>
        <p:txBody>
          <a:bodyPr/>
          <a:lstStyle/>
          <a:p>
            <a:pPr>
              <a:buFontTx/>
              <a:buNone/>
            </a:pPr>
            <a:r>
              <a:rPr lang="en-US" altLang="en-US" sz="2800" dirty="0"/>
              <a:t>Which is a proper grounding method for a tower?</a:t>
            </a:r>
          </a:p>
          <a:p>
            <a:pPr>
              <a:buFontTx/>
              <a:buNone/>
            </a:pPr>
            <a:r>
              <a:rPr lang="en-US" altLang="en-US" sz="2800" dirty="0"/>
              <a:t>A. A single four-foot ground rod, driven into the ground no more than 12 inches from the base</a:t>
            </a:r>
          </a:p>
          <a:p>
            <a:pPr>
              <a:buFontTx/>
              <a:buNone/>
            </a:pPr>
            <a:r>
              <a:rPr lang="en-US" altLang="en-US" sz="2800" dirty="0"/>
              <a:t>B. A ferrite-core RF choke connected between the tower and ground</a:t>
            </a:r>
          </a:p>
          <a:p>
            <a:pPr>
              <a:buFontTx/>
              <a:buNone/>
            </a:pPr>
            <a:r>
              <a:rPr lang="en-US" altLang="en-US" sz="2800" dirty="0"/>
              <a:t>C. A connection between the tower base and a cold water pipe</a:t>
            </a:r>
          </a:p>
          <a:p>
            <a:pPr>
              <a:buFontTx/>
              <a:buNone/>
            </a:pPr>
            <a:r>
              <a:rPr lang="en-US" altLang="en-US" sz="2800" dirty="0"/>
              <a:t>D. Separate eight-foot ground rods for each tower leg, bonded to the tower and each other</a:t>
            </a:r>
          </a:p>
        </p:txBody>
      </p:sp>
    </p:spTree>
    <p:extLst>
      <p:ext uri="{BB962C8B-B14F-4D97-AF65-F5344CB8AC3E}">
        <p14:creationId xmlns:p14="http://schemas.microsoft.com/office/powerpoint/2010/main" val="1342511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itle 1"/>
          <p:cNvSpPr>
            <a:spLocks noGrp="1"/>
          </p:cNvSpPr>
          <p:nvPr>
            <p:ph type="title"/>
          </p:nvPr>
        </p:nvSpPr>
        <p:spPr/>
        <p:txBody>
          <a:bodyPr/>
          <a:lstStyle/>
          <a:p>
            <a:r>
              <a:rPr lang="en-US" altLang="en-US"/>
              <a:t>T0B08</a:t>
            </a:r>
          </a:p>
        </p:txBody>
      </p:sp>
      <p:sp>
        <p:nvSpPr>
          <p:cNvPr id="3" name="Content Placeholder 2"/>
          <p:cNvSpPr>
            <a:spLocks noGrp="1"/>
          </p:cNvSpPr>
          <p:nvPr>
            <p:ph idx="1"/>
          </p:nvPr>
        </p:nvSpPr>
        <p:spPr>
          <a:xfrm>
            <a:off x="457200" y="1600200"/>
            <a:ext cx="8229600" cy="4724400"/>
          </a:xfrm>
        </p:spPr>
        <p:txBody>
          <a:bodyPr/>
          <a:lstStyle/>
          <a:p>
            <a:pPr>
              <a:buFontTx/>
              <a:buNone/>
            </a:pPr>
            <a:r>
              <a:rPr lang="en-US" altLang="en-US" sz="2800" dirty="0"/>
              <a:t>Which is a proper grounding method for a tower?</a:t>
            </a:r>
          </a:p>
          <a:p>
            <a:pPr>
              <a:buFontTx/>
              <a:buNone/>
            </a:pPr>
            <a:r>
              <a:rPr lang="en-US" altLang="en-US" sz="2800" dirty="0">
                <a:solidFill>
                  <a:schemeClr val="bg1">
                    <a:lumMod val="75000"/>
                  </a:schemeClr>
                </a:solidFill>
              </a:rPr>
              <a:t>A. A single four-foot ground rod, driven into the ground no more than 12 inches from the base</a:t>
            </a:r>
          </a:p>
          <a:p>
            <a:pPr>
              <a:buFontTx/>
              <a:buNone/>
            </a:pPr>
            <a:r>
              <a:rPr lang="en-US" altLang="en-US" sz="2800" dirty="0">
                <a:solidFill>
                  <a:schemeClr val="bg1">
                    <a:lumMod val="75000"/>
                  </a:schemeClr>
                </a:solidFill>
              </a:rPr>
              <a:t>B. A ferrite-core RF choke connected between the tower and ground</a:t>
            </a:r>
          </a:p>
          <a:p>
            <a:pPr>
              <a:buFontTx/>
              <a:buNone/>
            </a:pPr>
            <a:r>
              <a:rPr lang="en-US" altLang="en-US" sz="2800" dirty="0">
                <a:solidFill>
                  <a:schemeClr val="bg1">
                    <a:lumMod val="75000"/>
                  </a:schemeClr>
                </a:solidFill>
              </a:rPr>
              <a:t>C. A connection between the tower base and a cold water pipe</a:t>
            </a:r>
          </a:p>
          <a:p>
            <a:pPr>
              <a:buFontTx/>
              <a:buNone/>
            </a:pPr>
            <a:r>
              <a:rPr lang="en-US" altLang="en-US" sz="2800" dirty="0"/>
              <a:t>D. Separate eight-foot ground rods for each tower leg, bonded to the tower and each other</a:t>
            </a:r>
          </a:p>
        </p:txBody>
      </p:sp>
    </p:spTree>
    <p:extLst>
      <p:ext uri="{BB962C8B-B14F-4D97-AF65-F5344CB8AC3E}">
        <p14:creationId xmlns:p14="http://schemas.microsoft.com/office/powerpoint/2010/main" val="3872534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itle 1"/>
          <p:cNvSpPr>
            <a:spLocks noGrp="1"/>
          </p:cNvSpPr>
          <p:nvPr>
            <p:ph type="title"/>
          </p:nvPr>
        </p:nvSpPr>
        <p:spPr/>
        <p:txBody>
          <a:bodyPr/>
          <a:lstStyle/>
          <a:p>
            <a:r>
              <a:rPr lang="en-US" altLang="en-US"/>
              <a:t>T0B09</a:t>
            </a:r>
          </a:p>
        </p:txBody>
      </p:sp>
      <p:sp>
        <p:nvSpPr>
          <p:cNvPr id="3" name="Content Placeholder 2"/>
          <p:cNvSpPr>
            <a:spLocks noGrp="1"/>
          </p:cNvSpPr>
          <p:nvPr>
            <p:ph idx="1"/>
          </p:nvPr>
        </p:nvSpPr>
        <p:spPr>
          <a:xfrm>
            <a:off x="457200" y="1447800"/>
            <a:ext cx="8229600" cy="4876800"/>
          </a:xfrm>
        </p:spPr>
        <p:txBody>
          <a:bodyPr/>
          <a:lstStyle/>
          <a:p>
            <a:pPr>
              <a:buFontTx/>
              <a:buNone/>
            </a:pPr>
            <a:r>
              <a:rPr lang="en-US" altLang="en-US" dirty="0"/>
              <a:t>Why should you avoid attaching an antenna to a utility pole?</a:t>
            </a:r>
          </a:p>
          <a:p>
            <a:pPr>
              <a:buFontTx/>
              <a:buNone/>
            </a:pPr>
            <a:r>
              <a:rPr lang="en-US" altLang="en-US" dirty="0"/>
              <a:t>A. The antenna will not work properly because of induced voltages</a:t>
            </a:r>
          </a:p>
          <a:p>
            <a:pPr>
              <a:buFontTx/>
              <a:buNone/>
            </a:pPr>
            <a:r>
              <a:rPr lang="en-US" altLang="en-US" dirty="0"/>
              <a:t>B. The 60 Hz radiations from the feed line may increase the SWR</a:t>
            </a:r>
          </a:p>
          <a:p>
            <a:pPr>
              <a:buFontTx/>
              <a:buNone/>
            </a:pPr>
            <a:r>
              <a:rPr lang="en-US" altLang="en-US" dirty="0"/>
              <a:t>C. The antenna could contact high-voltage power lines</a:t>
            </a:r>
          </a:p>
          <a:p>
            <a:pPr>
              <a:buFontTx/>
              <a:buNone/>
            </a:pPr>
            <a:r>
              <a:rPr lang="en-US" altLang="en-US" dirty="0"/>
              <a:t>D. All these choices are correct</a:t>
            </a:r>
          </a:p>
        </p:txBody>
      </p:sp>
    </p:spTree>
    <p:extLst>
      <p:ext uri="{BB962C8B-B14F-4D97-AF65-F5344CB8AC3E}">
        <p14:creationId xmlns:p14="http://schemas.microsoft.com/office/powerpoint/2010/main" val="363205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solidFill>
                  <a:srgbClr val="0070C0"/>
                </a:solidFill>
              </a:rPr>
              <a:t>Text Color</a:t>
            </a:r>
          </a:p>
        </p:txBody>
      </p:sp>
      <p:sp>
        <p:nvSpPr>
          <p:cNvPr id="8195" name="Content Placeholder 2"/>
          <p:cNvSpPr>
            <a:spLocks noGrp="1"/>
          </p:cNvSpPr>
          <p:nvPr>
            <p:ph idx="1"/>
          </p:nvPr>
        </p:nvSpPr>
        <p:spPr/>
        <p:txBody>
          <a:bodyPr/>
          <a:lstStyle/>
          <a:p>
            <a:r>
              <a:rPr lang="en-US" altLang="en-US"/>
              <a:t>Black: Original/Official questions and information in original format (unaltered).</a:t>
            </a:r>
          </a:p>
          <a:p>
            <a:endParaRPr lang="en-US" altLang="en-US"/>
          </a:p>
          <a:p>
            <a:r>
              <a:rPr lang="en-US" altLang="en-US">
                <a:solidFill>
                  <a:srgbClr val="FF0000"/>
                </a:solidFill>
              </a:rPr>
              <a:t>Red: Original information text color simply changed to highlight subject.</a:t>
            </a:r>
          </a:p>
          <a:p>
            <a:endParaRPr lang="en-US" altLang="en-US">
              <a:solidFill>
                <a:srgbClr val="FF0000"/>
              </a:solidFill>
            </a:endParaRPr>
          </a:p>
          <a:p>
            <a:r>
              <a:rPr lang="en-US" altLang="en-US">
                <a:solidFill>
                  <a:srgbClr val="0070C0"/>
                </a:solidFill>
              </a:rPr>
              <a:t>Blue: Notes and information added by Rich (W6EC).</a:t>
            </a:r>
          </a:p>
        </p:txBody>
      </p:sp>
    </p:spTree>
    <p:extLst>
      <p:ext uri="{BB962C8B-B14F-4D97-AF65-F5344CB8AC3E}">
        <p14:creationId xmlns:p14="http://schemas.microsoft.com/office/powerpoint/2010/main" val="2169274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itle 1"/>
          <p:cNvSpPr>
            <a:spLocks noGrp="1"/>
          </p:cNvSpPr>
          <p:nvPr>
            <p:ph type="title"/>
          </p:nvPr>
        </p:nvSpPr>
        <p:spPr/>
        <p:txBody>
          <a:bodyPr/>
          <a:lstStyle/>
          <a:p>
            <a:r>
              <a:rPr lang="en-US" altLang="en-US"/>
              <a:t>T0B09</a:t>
            </a:r>
          </a:p>
        </p:txBody>
      </p:sp>
      <p:sp>
        <p:nvSpPr>
          <p:cNvPr id="3" name="Content Placeholder 2"/>
          <p:cNvSpPr>
            <a:spLocks noGrp="1"/>
          </p:cNvSpPr>
          <p:nvPr>
            <p:ph idx="1"/>
          </p:nvPr>
        </p:nvSpPr>
        <p:spPr>
          <a:xfrm>
            <a:off x="457200" y="1447800"/>
            <a:ext cx="8229600" cy="4876800"/>
          </a:xfrm>
        </p:spPr>
        <p:txBody>
          <a:bodyPr/>
          <a:lstStyle/>
          <a:p>
            <a:pPr>
              <a:buFontTx/>
              <a:buNone/>
            </a:pPr>
            <a:r>
              <a:rPr lang="en-US" altLang="en-US" dirty="0"/>
              <a:t>Why should you avoid attaching an antenna to a utility pole?</a:t>
            </a:r>
          </a:p>
          <a:p>
            <a:pPr>
              <a:buFontTx/>
              <a:buNone/>
            </a:pPr>
            <a:r>
              <a:rPr lang="en-US" altLang="en-US" dirty="0">
                <a:solidFill>
                  <a:schemeClr val="bg1">
                    <a:lumMod val="75000"/>
                  </a:schemeClr>
                </a:solidFill>
              </a:rPr>
              <a:t>A. The antenna will not work properly because of induced voltages</a:t>
            </a:r>
          </a:p>
          <a:p>
            <a:pPr>
              <a:buFontTx/>
              <a:buNone/>
            </a:pPr>
            <a:r>
              <a:rPr lang="en-US" altLang="en-US" dirty="0">
                <a:solidFill>
                  <a:schemeClr val="bg1">
                    <a:lumMod val="75000"/>
                  </a:schemeClr>
                </a:solidFill>
              </a:rPr>
              <a:t>B. The 60 Hz radiations from the feed line may increase the SWR</a:t>
            </a:r>
          </a:p>
          <a:p>
            <a:pPr>
              <a:buFontTx/>
              <a:buNone/>
            </a:pPr>
            <a:r>
              <a:rPr lang="en-US" altLang="en-US" dirty="0"/>
              <a:t>C. The antenna could contact high-voltage power lines</a:t>
            </a:r>
          </a:p>
          <a:p>
            <a:pPr>
              <a:buFontTx/>
              <a:buNone/>
            </a:pPr>
            <a:r>
              <a:rPr lang="en-US" altLang="en-US" dirty="0">
                <a:solidFill>
                  <a:schemeClr val="bg1">
                    <a:lumMod val="65000"/>
                  </a:schemeClr>
                </a:solidFill>
              </a:rPr>
              <a:t>D. All these choices are correct</a:t>
            </a:r>
          </a:p>
        </p:txBody>
      </p:sp>
    </p:spTree>
    <p:extLst>
      <p:ext uri="{BB962C8B-B14F-4D97-AF65-F5344CB8AC3E}">
        <p14:creationId xmlns:p14="http://schemas.microsoft.com/office/powerpoint/2010/main" val="529568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lstStyle/>
          <a:p>
            <a:r>
              <a:rPr lang="en-US" altLang="en-US"/>
              <a:t>T0B10</a:t>
            </a:r>
          </a:p>
        </p:txBody>
      </p:sp>
      <p:sp>
        <p:nvSpPr>
          <p:cNvPr id="3" name="Content Placeholder 2"/>
          <p:cNvSpPr>
            <a:spLocks noGrp="1"/>
          </p:cNvSpPr>
          <p:nvPr>
            <p:ph idx="1"/>
          </p:nvPr>
        </p:nvSpPr>
        <p:spPr/>
        <p:txBody>
          <a:bodyPr/>
          <a:lstStyle/>
          <a:p>
            <a:pPr>
              <a:buFontTx/>
              <a:buNone/>
            </a:pPr>
            <a:r>
              <a:rPr lang="en-US" altLang="en-US" dirty="0"/>
              <a:t>Which of the following is true when installing grounding conductors used for lightning protection?</a:t>
            </a:r>
          </a:p>
          <a:p>
            <a:pPr>
              <a:buFontTx/>
              <a:buNone/>
            </a:pPr>
            <a:r>
              <a:rPr lang="en-US" altLang="en-US" dirty="0"/>
              <a:t>A. Use only non-insulated wire</a:t>
            </a:r>
          </a:p>
          <a:p>
            <a:pPr>
              <a:buFontTx/>
              <a:buNone/>
            </a:pPr>
            <a:r>
              <a:rPr lang="en-US" altLang="en-US" dirty="0"/>
              <a:t>B. Wires must be carefully routed with precise right-angle bends</a:t>
            </a:r>
          </a:p>
          <a:p>
            <a:pPr>
              <a:buFontTx/>
              <a:buNone/>
            </a:pPr>
            <a:r>
              <a:rPr lang="en-US" altLang="en-US" dirty="0"/>
              <a:t>C. Sharp bends must be avoided</a:t>
            </a:r>
          </a:p>
          <a:p>
            <a:pPr>
              <a:buFontTx/>
              <a:buNone/>
            </a:pPr>
            <a:r>
              <a:rPr lang="en-US" altLang="en-US" dirty="0"/>
              <a:t>D. Common grounds must be avoided</a:t>
            </a:r>
          </a:p>
        </p:txBody>
      </p:sp>
    </p:spTree>
    <p:extLst>
      <p:ext uri="{BB962C8B-B14F-4D97-AF65-F5344CB8AC3E}">
        <p14:creationId xmlns:p14="http://schemas.microsoft.com/office/powerpoint/2010/main" val="110894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lstStyle/>
          <a:p>
            <a:r>
              <a:rPr lang="en-US" altLang="en-US"/>
              <a:t>T0B10</a:t>
            </a:r>
          </a:p>
        </p:txBody>
      </p:sp>
      <p:sp>
        <p:nvSpPr>
          <p:cNvPr id="3" name="Content Placeholder 2"/>
          <p:cNvSpPr>
            <a:spLocks noGrp="1"/>
          </p:cNvSpPr>
          <p:nvPr>
            <p:ph idx="1"/>
          </p:nvPr>
        </p:nvSpPr>
        <p:spPr/>
        <p:txBody>
          <a:bodyPr/>
          <a:lstStyle/>
          <a:p>
            <a:pPr>
              <a:buFontTx/>
              <a:buNone/>
            </a:pPr>
            <a:r>
              <a:rPr lang="en-US" altLang="en-US" dirty="0"/>
              <a:t>Which of the following is true when installing grounding conductors used for lightning protection?</a:t>
            </a:r>
          </a:p>
          <a:p>
            <a:pPr>
              <a:buFontTx/>
              <a:buNone/>
            </a:pPr>
            <a:r>
              <a:rPr lang="en-US" altLang="en-US" dirty="0">
                <a:solidFill>
                  <a:schemeClr val="bg1">
                    <a:lumMod val="75000"/>
                  </a:schemeClr>
                </a:solidFill>
              </a:rPr>
              <a:t>A. Use only non-insulated wire</a:t>
            </a:r>
          </a:p>
          <a:p>
            <a:pPr>
              <a:buFontTx/>
              <a:buNone/>
            </a:pPr>
            <a:r>
              <a:rPr lang="en-US" altLang="en-US" dirty="0">
                <a:solidFill>
                  <a:schemeClr val="bg1">
                    <a:lumMod val="75000"/>
                  </a:schemeClr>
                </a:solidFill>
              </a:rPr>
              <a:t>B. Wires must be carefully routed with precise right-angle bends</a:t>
            </a:r>
          </a:p>
          <a:p>
            <a:pPr>
              <a:buFontTx/>
              <a:buNone/>
            </a:pPr>
            <a:r>
              <a:rPr lang="en-US" altLang="en-US" dirty="0"/>
              <a:t>C. Sharp bends must be avoided</a:t>
            </a:r>
          </a:p>
          <a:p>
            <a:pPr>
              <a:buFontTx/>
              <a:buNone/>
            </a:pPr>
            <a:r>
              <a:rPr lang="en-US" altLang="en-US" dirty="0">
                <a:solidFill>
                  <a:schemeClr val="bg1">
                    <a:lumMod val="75000"/>
                  </a:schemeClr>
                </a:solidFill>
              </a:rPr>
              <a:t>D. Common grounds must be avoided</a:t>
            </a:r>
          </a:p>
        </p:txBody>
      </p:sp>
    </p:spTree>
    <p:extLst>
      <p:ext uri="{BB962C8B-B14F-4D97-AF65-F5344CB8AC3E}">
        <p14:creationId xmlns:p14="http://schemas.microsoft.com/office/powerpoint/2010/main" val="3725814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itle 1"/>
          <p:cNvSpPr>
            <a:spLocks noGrp="1"/>
          </p:cNvSpPr>
          <p:nvPr>
            <p:ph type="title"/>
          </p:nvPr>
        </p:nvSpPr>
        <p:spPr/>
        <p:txBody>
          <a:bodyPr/>
          <a:lstStyle/>
          <a:p>
            <a:r>
              <a:rPr lang="en-US" altLang="en-US"/>
              <a:t>T0B11</a:t>
            </a:r>
          </a:p>
        </p:txBody>
      </p:sp>
      <p:sp>
        <p:nvSpPr>
          <p:cNvPr id="3" name="Content Placeholder 2"/>
          <p:cNvSpPr>
            <a:spLocks noGrp="1"/>
          </p:cNvSpPr>
          <p:nvPr>
            <p:ph idx="1"/>
          </p:nvPr>
        </p:nvSpPr>
        <p:spPr/>
        <p:txBody>
          <a:bodyPr/>
          <a:lstStyle/>
          <a:p>
            <a:pPr>
              <a:buFontTx/>
              <a:buNone/>
            </a:pPr>
            <a:r>
              <a:rPr lang="en-US" altLang="en-US" dirty="0"/>
              <a:t>Which of the following establishes grounding requirements for an amateur radio tower or antenna?</a:t>
            </a:r>
          </a:p>
          <a:p>
            <a:pPr>
              <a:buFontTx/>
              <a:buNone/>
            </a:pPr>
            <a:r>
              <a:rPr lang="en-US" altLang="en-US" dirty="0"/>
              <a:t>A. FCC Part 97 rules</a:t>
            </a:r>
          </a:p>
          <a:p>
            <a:pPr>
              <a:buFontTx/>
              <a:buNone/>
            </a:pPr>
            <a:r>
              <a:rPr lang="en-US" altLang="en-US" dirty="0"/>
              <a:t>B. Local electrical codes</a:t>
            </a:r>
          </a:p>
          <a:p>
            <a:pPr>
              <a:buFontTx/>
              <a:buNone/>
            </a:pPr>
            <a:r>
              <a:rPr lang="en-US" altLang="en-US" dirty="0"/>
              <a:t>C. FAA tower lighting regulations</a:t>
            </a:r>
          </a:p>
          <a:p>
            <a:pPr>
              <a:buFontTx/>
              <a:buNone/>
            </a:pPr>
            <a:r>
              <a:rPr lang="en-US" altLang="en-US" dirty="0"/>
              <a:t>D. UL recommended practices</a:t>
            </a:r>
          </a:p>
        </p:txBody>
      </p:sp>
    </p:spTree>
    <p:extLst>
      <p:ext uri="{BB962C8B-B14F-4D97-AF65-F5344CB8AC3E}">
        <p14:creationId xmlns:p14="http://schemas.microsoft.com/office/powerpoint/2010/main" val="2071508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itle 1"/>
          <p:cNvSpPr>
            <a:spLocks noGrp="1"/>
          </p:cNvSpPr>
          <p:nvPr>
            <p:ph type="title"/>
          </p:nvPr>
        </p:nvSpPr>
        <p:spPr/>
        <p:txBody>
          <a:bodyPr/>
          <a:lstStyle/>
          <a:p>
            <a:r>
              <a:rPr lang="en-US" altLang="en-US"/>
              <a:t>T0B11</a:t>
            </a:r>
          </a:p>
        </p:txBody>
      </p:sp>
      <p:sp>
        <p:nvSpPr>
          <p:cNvPr id="3" name="Content Placeholder 2"/>
          <p:cNvSpPr>
            <a:spLocks noGrp="1"/>
          </p:cNvSpPr>
          <p:nvPr>
            <p:ph idx="1"/>
          </p:nvPr>
        </p:nvSpPr>
        <p:spPr/>
        <p:txBody>
          <a:bodyPr/>
          <a:lstStyle/>
          <a:p>
            <a:pPr>
              <a:buFontTx/>
              <a:buNone/>
            </a:pPr>
            <a:r>
              <a:rPr lang="en-US" altLang="en-US" dirty="0"/>
              <a:t>Which of the following establishes grounding requirements for an amateur radio tower or antenna?</a:t>
            </a:r>
          </a:p>
          <a:p>
            <a:pPr>
              <a:buFontTx/>
              <a:buNone/>
            </a:pPr>
            <a:r>
              <a:rPr lang="en-US" altLang="en-US" dirty="0">
                <a:solidFill>
                  <a:schemeClr val="bg1">
                    <a:lumMod val="75000"/>
                  </a:schemeClr>
                </a:solidFill>
              </a:rPr>
              <a:t>A. FCC Part 97 rules</a:t>
            </a:r>
          </a:p>
          <a:p>
            <a:pPr>
              <a:buFontTx/>
              <a:buNone/>
            </a:pPr>
            <a:r>
              <a:rPr lang="en-US" altLang="en-US" dirty="0"/>
              <a:t>B. Local electrical codes</a:t>
            </a:r>
          </a:p>
          <a:p>
            <a:pPr>
              <a:buFontTx/>
              <a:buNone/>
            </a:pPr>
            <a:r>
              <a:rPr lang="en-US" altLang="en-US" dirty="0">
                <a:solidFill>
                  <a:schemeClr val="bg1">
                    <a:lumMod val="75000"/>
                  </a:schemeClr>
                </a:solidFill>
              </a:rPr>
              <a:t>C. FAA tower lighting regulations</a:t>
            </a:r>
          </a:p>
          <a:p>
            <a:pPr>
              <a:buFontTx/>
              <a:buNone/>
            </a:pPr>
            <a:r>
              <a:rPr lang="en-US" altLang="en-US" dirty="0">
                <a:solidFill>
                  <a:schemeClr val="bg1">
                    <a:lumMod val="75000"/>
                  </a:schemeClr>
                </a:solidFill>
              </a:rPr>
              <a:t>D. UL recommended practices</a:t>
            </a:r>
          </a:p>
        </p:txBody>
      </p:sp>
    </p:spTree>
    <p:extLst>
      <p:ext uri="{BB962C8B-B14F-4D97-AF65-F5344CB8AC3E}">
        <p14:creationId xmlns:p14="http://schemas.microsoft.com/office/powerpoint/2010/main" val="308723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Content Placeholder 2"/>
          <p:cNvSpPr>
            <a:spLocks noGrp="1"/>
          </p:cNvSpPr>
          <p:nvPr>
            <p:ph idx="1"/>
          </p:nvPr>
        </p:nvSpPr>
        <p:spPr/>
        <p:txBody>
          <a:bodyPr/>
          <a:lstStyle/>
          <a:p>
            <a:r>
              <a:rPr lang="en-US" altLang="en-US" b="1" dirty="0"/>
              <a:t>T0C - RF hazards: radiation exposure, proximity to antennas, recognized safe power levels, radiation types, duty cycle</a:t>
            </a:r>
          </a:p>
          <a:p>
            <a:endParaRPr lang="en-US" altLang="en-US" b="1" dirty="0"/>
          </a:p>
          <a:p>
            <a:r>
              <a:rPr lang="en-US" altLang="en-US" b="1" dirty="0"/>
              <a:t>#35 of 35</a:t>
            </a:r>
            <a:endParaRPr lang="en-US" altLang="en-US" dirty="0"/>
          </a:p>
        </p:txBody>
      </p:sp>
    </p:spTree>
    <p:extLst>
      <p:ext uri="{BB962C8B-B14F-4D97-AF65-F5344CB8AC3E}">
        <p14:creationId xmlns:p14="http://schemas.microsoft.com/office/powerpoint/2010/main" val="896993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itle 1"/>
          <p:cNvSpPr>
            <a:spLocks noGrp="1"/>
          </p:cNvSpPr>
          <p:nvPr>
            <p:ph type="title"/>
          </p:nvPr>
        </p:nvSpPr>
        <p:spPr/>
        <p:txBody>
          <a:bodyPr/>
          <a:lstStyle/>
          <a:p>
            <a:r>
              <a:rPr lang="en-US" altLang="en-US"/>
              <a:t>T0C01</a:t>
            </a:r>
          </a:p>
        </p:txBody>
      </p:sp>
      <p:sp>
        <p:nvSpPr>
          <p:cNvPr id="3" name="Content Placeholder 2"/>
          <p:cNvSpPr>
            <a:spLocks noGrp="1"/>
          </p:cNvSpPr>
          <p:nvPr>
            <p:ph idx="1"/>
          </p:nvPr>
        </p:nvSpPr>
        <p:spPr/>
        <p:txBody>
          <a:bodyPr/>
          <a:lstStyle/>
          <a:p>
            <a:pPr>
              <a:buFontTx/>
              <a:buNone/>
            </a:pPr>
            <a:r>
              <a:rPr lang="en-US" altLang="en-US" dirty="0"/>
              <a:t>What type of radiation are radio signals?</a:t>
            </a:r>
          </a:p>
          <a:p>
            <a:pPr>
              <a:buFontTx/>
              <a:buNone/>
            </a:pPr>
            <a:r>
              <a:rPr lang="en-US" altLang="en-US" dirty="0"/>
              <a:t>A. Gamma radiation</a:t>
            </a:r>
          </a:p>
          <a:p>
            <a:pPr>
              <a:buFontTx/>
              <a:buNone/>
            </a:pPr>
            <a:r>
              <a:rPr lang="en-US" altLang="en-US" dirty="0"/>
              <a:t>B. Ionizing radiation</a:t>
            </a:r>
          </a:p>
          <a:p>
            <a:pPr>
              <a:buFontTx/>
              <a:buNone/>
            </a:pPr>
            <a:r>
              <a:rPr lang="en-US" altLang="en-US" dirty="0"/>
              <a:t>C. Alpha radiation</a:t>
            </a:r>
          </a:p>
          <a:p>
            <a:pPr>
              <a:buFontTx/>
              <a:buNone/>
            </a:pPr>
            <a:r>
              <a:rPr lang="en-US" altLang="en-US" dirty="0"/>
              <a:t>D. Non-ionizing radiation</a:t>
            </a:r>
          </a:p>
        </p:txBody>
      </p:sp>
    </p:spTree>
    <p:extLst>
      <p:ext uri="{BB962C8B-B14F-4D97-AF65-F5344CB8AC3E}">
        <p14:creationId xmlns:p14="http://schemas.microsoft.com/office/powerpoint/2010/main" val="4046637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itle 1"/>
          <p:cNvSpPr>
            <a:spLocks noGrp="1"/>
          </p:cNvSpPr>
          <p:nvPr>
            <p:ph type="title"/>
          </p:nvPr>
        </p:nvSpPr>
        <p:spPr/>
        <p:txBody>
          <a:bodyPr/>
          <a:lstStyle/>
          <a:p>
            <a:r>
              <a:rPr lang="en-US" altLang="en-US"/>
              <a:t>T0C01</a:t>
            </a:r>
          </a:p>
        </p:txBody>
      </p:sp>
      <p:sp>
        <p:nvSpPr>
          <p:cNvPr id="3" name="Content Placeholder 2"/>
          <p:cNvSpPr>
            <a:spLocks noGrp="1"/>
          </p:cNvSpPr>
          <p:nvPr>
            <p:ph idx="1"/>
          </p:nvPr>
        </p:nvSpPr>
        <p:spPr/>
        <p:txBody>
          <a:bodyPr/>
          <a:lstStyle/>
          <a:p>
            <a:pPr>
              <a:buFontTx/>
              <a:buNone/>
            </a:pPr>
            <a:r>
              <a:rPr lang="en-US" altLang="en-US" dirty="0"/>
              <a:t>What type of radiation are radio signals?</a:t>
            </a:r>
          </a:p>
          <a:p>
            <a:pPr>
              <a:buFontTx/>
              <a:buNone/>
            </a:pPr>
            <a:r>
              <a:rPr lang="en-US" altLang="en-US" dirty="0">
                <a:solidFill>
                  <a:schemeClr val="bg1">
                    <a:lumMod val="75000"/>
                  </a:schemeClr>
                </a:solidFill>
              </a:rPr>
              <a:t>A. Gamma radiation</a:t>
            </a:r>
          </a:p>
          <a:p>
            <a:pPr>
              <a:buFontTx/>
              <a:buNone/>
            </a:pPr>
            <a:r>
              <a:rPr lang="en-US" altLang="en-US" dirty="0">
                <a:solidFill>
                  <a:schemeClr val="bg1">
                    <a:lumMod val="75000"/>
                  </a:schemeClr>
                </a:solidFill>
              </a:rPr>
              <a:t>B. Ionizing radiation</a:t>
            </a:r>
          </a:p>
          <a:p>
            <a:pPr>
              <a:buFontTx/>
              <a:buNone/>
            </a:pPr>
            <a:r>
              <a:rPr lang="en-US" altLang="en-US" dirty="0">
                <a:solidFill>
                  <a:schemeClr val="bg1">
                    <a:lumMod val="75000"/>
                  </a:schemeClr>
                </a:solidFill>
              </a:rPr>
              <a:t>C. Alpha radiation</a:t>
            </a:r>
          </a:p>
          <a:p>
            <a:pPr>
              <a:buFontTx/>
              <a:buNone/>
            </a:pPr>
            <a:r>
              <a:rPr lang="en-US" altLang="en-US" dirty="0"/>
              <a:t>D. Non-ionizing radiation</a:t>
            </a:r>
          </a:p>
        </p:txBody>
      </p:sp>
    </p:spTree>
    <p:extLst>
      <p:ext uri="{BB962C8B-B14F-4D97-AF65-F5344CB8AC3E}">
        <p14:creationId xmlns:p14="http://schemas.microsoft.com/office/powerpoint/2010/main" val="221440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itle 1"/>
          <p:cNvSpPr>
            <a:spLocks noGrp="1"/>
          </p:cNvSpPr>
          <p:nvPr>
            <p:ph type="title"/>
          </p:nvPr>
        </p:nvSpPr>
        <p:spPr/>
        <p:txBody>
          <a:bodyPr/>
          <a:lstStyle/>
          <a:p>
            <a:r>
              <a:rPr lang="en-US" altLang="en-US"/>
              <a:t>T0C02</a:t>
            </a:r>
          </a:p>
        </p:txBody>
      </p:sp>
      <p:sp>
        <p:nvSpPr>
          <p:cNvPr id="3" name="Content Placeholder 2"/>
          <p:cNvSpPr>
            <a:spLocks noGrp="1"/>
          </p:cNvSpPr>
          <p:nvPr>
            <p:ph idx="1"/>
          </p:nvPr>
        </p:nvSpPr>
        <p:spPr/>
        <p:txBody>
          <a:bodyPr/>
          <a:lstStyle/>
          <a:p>
            <a:pPr>
              <a:buFontTx/>
              <a:buNone/>
            </a:pPr>
            <a:r>
              <a:rPr lang="en-US" altLang="en-US" dirty="0"/>
              <a:t>At which of the following frequencies does maximum permissible exposure have the lowest value?</a:t>
            </a:r>
          </a:p>
          <a:p>
            <a:pPr>
              <a:buFontTx/>
              <a:buNone/>
            </a:pPr>
            <a:r>
              <a:rPr lang="en-US" altLang="en-US" dirty="0"/>
              <a:t>A. 3.5 MHz</a:t>
            </a:r>
          </a:p>
          <a:p>
            <a:pPr>
              <a:buFontTx/>
              <a:buNone/>
            </a:pPr>
            <a:r>
              <a:rPr lang="en-US" altLang="en-US" dirty="0"/>
              <a:t>B. 50 MHz</a:t>
            </a:r>
          </a:p>
          <a:p>
            <a:pPr>
              <a:buFontTx/>
              <a:buNone/>
            </a:pPr>
            <a:r>
              <a:rPr lang="en-US" altLang="en-US" dirty="0"/>
              <a:t>C. 440 MHz</a:t>
            </a:r>
          </a:p>
          <a:p>
            <a:pPr>
              <a:buFontTx/>
              <a:buNone/>
            </a:pPr>
            <a:r>
              <a:rPr lang="en-US" altLang="en-US" dirty="0"/>
              <a:t>D. 1296 MHz</a:t>
            </a:r>
          </a:p>
        </p:txBody>
      </p:sp>
    </p:spTree>
    <p:extLst>
      <p:ext uri="{BB962C8B-B14F-4D97-AF65-F5344CB8AC3E}">
        <p14:creationId xmlns:p14="http://schemas.microsoft.com/office/powerpoint/2010/main" val="261799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itle 1"/>
          <p:cNvSpPr>
            <a:spLocks noGrp="1"/>
          </p:cNvSpPr>
          <p:nvPr>
            <p:ph type="title"/>
          </p:nvPr>
        </p:nvSpPr>
        <p:spPr/>
        <p:txBody>
          <a:bodyPr/>
          <a:lstStyle/>
          <a:p>
            <a:r>
              <a:rPr lang="en-US" altLang="en-US"/>
              <a:t>T0C02</a:t>
            </a:r>
          </a:p>
        </p:txBody>
      </p:sp>
      <p:sp>
        <p:nvSpPr>
          <p:cNvPr id="3" name="Content Placeholder 2"/>
          <p:cNvSpPr>
            <a:spLocks noGrp="1"/>
          </p:cNvSpPr>
          <p:nvPr>
            <p:ph idx="1"/>
          </p:nvPr>
        </p:nvSpPr>
        <p:spPr/>
        <p:txBody>
          <a:bodyPr/>
          <a:lstStyle/>
          <a:p>
            <a:pPr>
              <a:buFontTx/>
              <a:buNone/>
            </a:pPr>
            <a:r>
              <a:rPr lang="en-US" altLang="en-US" dirty="0"/>
              <a:t>At which of the following frequencies does maximum permissible exposure have the lowest value?</a:t>
            </a:r>
          </a:p>
          <a:p>
            <a:pPr>
              <a:buFontTx/>
              <a:buNone/>
            </a:pPr>
            <a:r>
              <a:rPr lang="en-US" altLang="en-US" dirty="0">
                <a:solidFill>
                  <a:schemeClr val="bg1">
                    <a:lumMod val="75000"/>
                  </a:schemeClr>
                </a:solidFill>
              </a:rPr>
              <a:t>A. 3.5 MHz</a:t>
            </a:r>
          </a:p>
          <a:p>
            <a:pPr>
              <a:buFontTx/>
              <a:buNone/>
            </a:pPr>
            <a:r>
              <a:rPr lang="en-US" altLang="en-US" dirty="0"/>
              <a:t>B. 50 MHz</a:t>
            </a:r>
          </a:p>
          <a:p>
            <a:pPr>
              <a:buFontTx/>
              <a:buNone/>
            </a:pPr>
            <a:r>
              <a:rPr lang="en-US" altLang="en-US" dirty="0">
                <a:solidFill>
                  <a:schemeClr val="bg1">
                    <a:lumMod val="75000"/>
                  </a:schemeClr>
                </a:solidFill>
              </a:rPr>
              <a:t>C. 440 MHz</a:t>
            </a:r>
          </a:p>
          <a:p>
            <a:pPr>
              <a:buFontTx/>
              <a:buNone/>
            </a:pPr>
            <a:r>
              <a:rPr lang="en-US" altLang="en-US" dirty="0">
                <a:solidFill>
                  <a:schemeClr val="bg1">
                    <a:lumMod val="75000"/>
                  </a:schemeClr>
                </a:solidFill>
              </a:rPr>
              <a:t>D. 1296 MHz</a:t>
            </a:r>
          </a:p>
        </p:txBody>
      </p:sp>
    </p:spTree>
    <p:extLst>
      <p:ext uri="{BB962C8B-B14F-4D97-AF65-F5344CB8AC3E}">
        <p14:creationId xmlns:p14="http://schemas.microsoft.com/office/powerpoint/2010/main" val="407523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Content Placeholder 2"/>
          <p:cNvSpPr>
            <a:spLocks noGrp="1"/>
          </p:cNvSpPr>
          <p:nvPr>
            <p:ph idx="1"/>
          </p:nvPr>
        </p:nvSpPr>
        <p:spPr/>
        <p:txBody>
          <a:bodyPr/>
          <a:lstStyle/>
          <a:p>
            <a:r>
              <a:rPr lang="en-US" altLang="en-US" b="1" dirty="0"/>
              <a:t>SUBELEMENT T0 – SAFETY </a:t>
            </a:r>
          </a:p>
          <a:p>
            <a:endParaRPr lang="en-US" altLang="en-US" b="1" dirty="0"/>
          </a:p>
          <a:p>
            <a:r>
              <a:rPr lang="en-US" altLang="en-US" b="1" dirty="0"/>
              <a:t>[3 Exam Questions - 3 Groups]</a:t>
            </a:r>
            <a:endParaRPr lang="en-US" altLang="en-US" dirty="0"/>
          </a:p>
        </p:txBody>
      </p:sp>
    </p:spTree>
    <p:extLst>
      <p:ext uri="{BB962C8B-B14F-4D97-AF65-F5344CB8AC3E}">
        <p14:creationId xmlns:p14="http://schemas.microsoft.com/office/powerpoint/2010/main" val="1246838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itle 1"/>
          <p:cNvSpPr>
            <a:spLocks noGrp="1"/>
          </p:cNvSpPr>
          <p:nvPr>
            <p:ph type="title"/>
          </p:nvPr>
        </p:nvSpPr>
        <p:spPr/>
        <p:txBody>
          <a:bodyPr/>
          <a:lstStyle/>
          <a:p>
            <a:r>
              <a:rPr lang="en-US" altLang="en-US"/>
              <a:t>T0C03</a:t>
            </a:r>
          </a:p>
        </p:txBody>
      </p:sp>
      <p:sp>
        <p:nvSpPr>
          <p:cNvPr id="3" name="Content Placeholder 2"/>
          <p:cNvSpPr>
            <a:spLocks noGrp="1"/>
          </p:cNvSpPr>
          <p:nvPr>
            <p:ph idx="1"/>
          </p:nvPr>
        </p:nvSpPr>
        <p:spPr/>
        <p:txBody>
          <a:bodyPr/>
          <a:lstStyle/>
          <a:p>
            <a:pPr>
              <a:buFontTx/>
              <a:buNone/>
            </a:pPr>
            <a:r>
              <a:rPr lang="en-US" altLang="en-US" dirty="0"/>
              <a:t>How does the allowable power density for RF safety change if duty cycle changes from 100 percent to 50 percent?</a:t>
            </a:r>
          </a:p>
          <a:p>
            <a:pPr>
              <a:buFontTx/>
              <a:buNone/>
            </a:pPr>
            <a:r>
              <a:rPr lang="en-US" altLang="en-US" dirty="0"/>
              <a:t>A. It increases by a factor of 3</a:t>
            </a:r>
          </a:p>
          <a:p>
            <a:pPr>
              <a:buFontTx/>
              <a:buNone/>
            </a:pPr>
            <a:r>
              <a:rPr lang="en-US" altLang="en-US" dirty="0"/>
              <a:t>B. It decreases by 50 percent</a:t>
            </a:r>
          </a:p>
          <a:p>
            <a:pPr>
              <a:buFontTx/>
              <a:buNone/>
            </a:pPr>
            <a:r>
              <a:rPr lang="en-US" altLang="en-US" dirty="0"/>
              <a:t>C. It increases by a factor of 2</a:t>
            </a:r>
          </a:p>
          <a:p>
            <a:pPr>
              <a:buFontTx/>
              <a:buNone/>
            </a:pPr>
            <a:r>
              <a:rPr lang="en-US" altLang="en-US" dirty="0"/>
              <a:t>D. There is no adjustment allowed for lower duty cycle</a:t>
            </a:r>
          </a:p>
        </p:txBody>
      </p:sp>
    </p:spTree>
    <p:extLst>
      <p:ext uri="{BB962C8B-B14F-4D97-AF65-F5344CB8AC3E}">
        <p14:creationId xmlns:p14="http://schemas.microsoft.com/office/powerpoint/2010/main" val="3643303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itle 1"/>
          <p:cNvSpPr>
            <a:spLocks noGrp="1"/>
          </p:cNvSpPr>
          <p:nvPr>
            <p:ph type="title"/>
          </p:nvPr>
        </p:nvSpPr>
        <p:spPr/>
        <p:txBody>
          <a:bodyPr/>
          <a:lstStyle/>
          <a:p>
            <a:r>
              <a:rPr lang="en-US" altLang="en-US"/>
              <a:t>T0C03</a:t>
            </a:r>
          </a:p>
        </p:txBody>
      </p:sp>
      <p:sp>
        <p:nvSpPr>
          <p:cNvPr id="3" name="Content Placeholder 2"/>
          <p:cNvSpPr>
            <a:spLocks noGrp="1"/>
          </p:cNvSpPr>
          <p:nvPr>
            <p:ph idx="1"/>
          </p:nvPr>
        </p:nvSpPr>
        <p:spPr/>
        <p:txBody>
          <a:bodyPr/>
          <a:lstStyle/>
          <a:p>
            <a:pPr>
              <a:buFontTx/>
              <a:buNone/>
            </a:pPr>
            <a:r>
              <a:rPr lang="en-US" altLang="en-US" dirty="0"/>
              <a:t>How does the allowable power density for RF safety change if duty cycle changes from 100 percent to 50 percent?</a:t>
            </a:r>
          </a:p>
          <a:p>
            <a:pPr>
              <a:buFontTx/>
              <a:buNone/>
            </a:pPr>
            <a:r>
              <a:rPr lang="en-US" altLang="en-US" dirty="0">
                <a:solidFill>
                  <a:schemeClr val="bg1">
                    <a:lumMod val="75000"/>
                  </a:schemeClr>
                </a:solidFill>
              </a:rPr>
              <a:t>A. It increases by a factor of 3</a:t>
            </a:r>
          </a:p>
          <a:p>
            <a:pPr>
              <a:buFontTx/>
              <a:buNone/>
            </a:pPr>
            <a:r>
              <a:rPr lang="en-US" altLang="en-US" dirty="0">
                <a:solidFill>
                  <a:schemeClr val="bg1">
                    <a:lumMod val="75000"/>
                  </a:schemeClr>
                </a:solidFill>
              </a:rPr>
              <a:t>B. It decreases by 50 percent</a:t>
            </a:r>
          </a:p>
          <a:p>
            <a:pPr>
              <a:buFontTx/>
              <a:buNone/>
            </a:pPr>
            <a:r>
              <a:rPr lang="en-US" altLang="en-US" dirty="0"/>
              <a:t>C. It increases by a factor of 2</a:t>
            </a:r>
          </a:p>
          <a:p>
            <a:pPr>
              <a:buFontTx/>
              <a:buNone/>
            </a:pPr>
            <a:r>
              <a:rPr lang="en-US" altLang="en-US" dirty="0">
                <a:solidFill>
                  <a:schemeClr val="bg1">
                    <a:lumMod val="75000"/>
                  </a:schemeClr>
                </a:solidFill>
              </a:rPr>
              <a:t>D. There is no adjustment allowed for lower duty cycle</a:t>
            </a:r>
          </a:p>
        </p:txBody>
      </p:sp>
    </p:spTree>
    <p:extLst>
      <p:ext uri="{BB962C8B-B14F-4D97-AF65-F5344CB8AC3E}">
        <p14:creationId xmlns:p14="http://schemas.microsoft.com/office/powerpoint/2010/main" val="847222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title"/>
          </p:nvPr>
        </p:nvSpPr>
        <p:spPr/>
        <p:txBody>
          <a:bodyPr/>
          <a:lstStyle/>
          <a:p>
            <a:r>
              <a:rPr lang="en-US" altLang="en-US"/>
              <a:t>T0C04</a:t>
            </a:r>
          </a:p>
        </p:txBody>
      </p:sp>
      <p:sp>
        <p:nvSpPr>
          <p:cNvPr id="3" name="Content Placeholder 2"/>
          <p:cNvSpPr>
            <a:spLocks noGrp="1"/>
          </p:cNvSpPr>
          <p:nvPr>
            <p:ph idx="1"/>
          </p:nvPr>
        </p:nvSpPr>
        <p:spPr/>
        <p:txBody>
          <a:bodyPr/>
          <a:lstStyle/>
          <a:p>
            <a:pPr>
              <a:buFontTx/>
              <a:buNone/>
            </a:pPr>
            <a:r>
              <a:rPr lang="en-US" altLang="en-US" dirty="0"/>
              <a:t>What factors affect the RF exposure of people near an amateur station antenna?</a:t>
            </a:r>
          </a:p>
          <a:p>
            <a:pPr>
              <a:buFontTx/>
              <a:buNone/>
            </a:pPr>
            <a:r>
              <a:rPr lang="en-US" altLang="en-US" dirty="0"/>
              <a:t>A. Frequency and power level of the RF field</a:t>
            </a:r>
          </a:p>
          <a:p>
            <a:pPr>
              <a:buFontTx/>
              <a:buNone/>
            </a:pPr>
            <a:r>
              <a:rPr lang="en-US" altLang="en-US" dirty="0"/>
              <a:t>B. Distance from the antenna to a person</a:t>
            </a:r>
          </a:p>
          <a:p>
            <a:pPr>
              <a:buFontTx/>
              <a:buNone/>
            </a:pPr>
            <a:r>
              <a:rPr lang="en-US" altLang="en-US" dirty="0"/>
              <a:t>C. Radiation pattern of the antenna</a:t>
            </a:r>
          </a:p>
          <a:p>
            <a:pPr>
              <a:buFontTx/>
              <a:buNone/>
            </a:pPr>
            <a:r>
              <a:rPr lang="en-US" altLang="en-US" dirty="0"/>
              <a:t>D. All these choices are correct</a:t>
            </a:r>
          </a:p>
        </p:txBody>
      </p:sp>
    </p:spTree>
    <p:extLst>
      <p:ext uri="{BB962C8B-B14F-4D97-AF65-F5344CB8AC3E}">
        <p14:creationId xmlns:p14="http://schemas.microsoft.com/office/powerpoint/2010/main" val="563098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title"/>
          </p:nvPr>
        </p:nvSpPr>
        <p:spPr/>
        <p:txBody>
          <a:bodyPr/>
          <a:lstStyle/>
          <a:p>
            <a:r>
              <a:rPr lang="en-US" altLang="en-US"/>
              <a:t>T0C04</a:t>
            </a:r>
          </a:p>
        </p:txBody>
      </p:sp>
      <p:sp>
        <p:nvSpPr>
          <p:cNvPr id="3" name="Content Placeholder 2"/>
          <p:cNvSpPr>
            <a:spLocks noGrp="1"/>
          </p:cNvSpPr>
          <p:nvPr>
            <p:ph idx="1"/>
          </p:nvPr>
        </p:nvSpPr>
        <p:spPr/>
        <p:txBody>
          <a:bodyPr/>
          <a:lstStyle/>
          <a:p>
            <a:pPr>
              <a:buFontTx/>
              <a:buNone/>
            </a:pPr>
            <a:r>
              <a:rPr lang="en-US" altLang="en-US" dirty="0"/>
              <a:t>What factors affect the RF exposure of people near an amateur station antenna?</a:t>
            </a:r>
          </a:p>
          <a:p>
            <a:pPr>
              <a:buFontTx/>
              <a:buNone/>
            </a:pPr>
            <a:r>
              <a:rPr lang="en-US" altLang="en-US" dirty="0">
                <a:solidFill>
                  <a:schemeClr val="bg1">
                    <a:lumMod val="65000"/>
                  </a:schemeClr>
                </a:solidFill>
              </a:rPr>
              <a:t>A. Frequency and power level of the RF field</a:t>
            </a:r>
          </a:p>
          <a:p>
            <a:pPr>
              <a:buFontTx/>
              <a:buNone/>
            </a:pPr>
            <a:r>
              <a:rPr lang="en-US" altLang="en-US" dirty="0">
                <a:solidFill>
                  <a:schemeClr val="bg1">
                    <a:lumMod val="65000"/>
                  </a:schemeClr>
                </a:solidFill>
              </a:rPr>
              <a:t>B. Distance from the antenna to a person</a:t>
            </a:r>
          </a:p>
          <a:p>
            <a:pPr>
              <a:buFontTx/>
              <a:buNone/>
            </a:pPr>
            <a:r>
              <a:rPr lang="en-US" altLang="en-US" dirty="0">
                <a:solidFill>
                  <a:schemeClr val="bg1">
                    <a:lumMod val="65000"/>
                  </a:schemeClr>
                </a:solidFill>
              </a:rPr>
              <a:t>C. Radiation pattern of the antenna</a:t>
            </a:r>
          </a:p>
          <a:p>
            <a:pPr>
              <a:buFontTx/>
              <a:buNone/>
            </a:pPr>
            <a:r>
              <a:rPr lang="en-US" altLang="en-US" dirty="0"/>
              <a:t>D. All these choices are correct</a:t>
            </a:r>
          </a:p>
        </p:txBody>
      </p:sp>
    </p:spTree>
    <p:extLst>
      <p:ext uri="{BB962C8B-B14F-4D97-AF65-F5344CB8AC3E}">
        <p14:creationId xmlns:p14="http://schemas.microsoft.com/office/powerpoint/2010/main" val="2354176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1"/>
          <p:cNvSpPr>
            <a:spLocks noGrp="1"/>
          </p:cNvSpPr>
          <p:nvPr>
            <p:ph type="title"/>
          </p:nvPr>
        </p:nvSpPr>
        <p:spPr/>
        <p:txBody>
          <a:bodyPr/>
          <a:lstStyle/>
          <a:p>
            <a:r>
              <a:rPr lang="en-US" altLang="en-US"/>
              <a:t>T0C05</a:t>
            </a:r>
          </a:p>
        </p:txBody>
      </p:sp>
      <p:sp>
        <p:nvSpPr>
          <p:cNvPr id="3" name="Content Placeholder 2"/>
          <p:cNvSpPr>
            <a:spLocks noGrp="1"/>
          </p:cNvSpPr>
          <p:nvPr>
            <p:ph idx="1"/>
          </p:nvPr>
        </p:nvSpPr>
        <p:spPr/>
        <p:txBody>
          <a:bodyPr/>
          <a:lstStyle/>
          <a:p>
            <a:pPr>
              <a:buFontTx/>
              <a:buNone/>
            </a:pPr>
            <a:r>
              <a:rPr lang="en-US" altLang="en-US" sz="3000" dirty="0"/>
              <a:t>Why do exposure limits vary with frequency?</a:t>
            </a:r>
          </a:p>
          <a:p>
            <a:pPr>
              <a:buFontTx/>
              <a:buNone/>
            </a:pPr>
            <a:r>
              <a:rPr lang="en-US" altLang="en-US" sz="3000" dirty="0"/>
              <a:t>A. Lower frequency RF fields have more energy than higher frequency fields</a:t>
            </a:r>
          </a:p>
          <a:p>
            <a:pPr>
              <a:buFontTx/>
              <a:buNone/>
            </a:pPr>
            <a:r>
              <a:rPr lang="en-US" altLang="en-US" sz="3000" dirty="0"/>
              <a:t>B. Lower frequency RF fields do not penetrate the human body</a:t>
            </a:r>
          </a:p>
          <a:p>
            <a:pPr>
              <a:buFontTx/>
              <a:buNone/>
            </a:pPr>
            <a:r>
              <a:rPr lang="en-US" altLang="en-US" sz="3000" dirty="0"/>
              <a:t>C. Higher frequency RF fields are transient in nature</a:t>
            </a:r>
          </a:p>
          <a:p>
            <a:pPr>
              <a:buFontTx/>
              <a:buNone/>
            </a:pPr>
            <a:r>
              <a:rPr lang="en-US" altLang="en-US" sz="3000" dirty="0"/>
              <a:t>D. The human body absorbs more RF energy at some frequencies than at others</a:t>
            </a:r>
          </a:p>
        </p:txBody>
      </p:sp>
    </p:spTree>
    <p:extLst>
      <p:ext uri="{BB962C8B-B14F-4D97-AF65-F5344CB8AC3E}">
        <p14:creationId xmlns:p14="http://schemas.microsoft.com/office/powerpoint/2010/main" val="239375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1"/>
          <p:cNvSpPr>
            <a:spLocks noGrp="1"/>
          </p:cNvSpPr>
          <p:nvPr>
            <p:ph type="title"/>
          </p:nvPr>
        </p:nvSpPr>
        <p:spPr/>
        <p:txBody>
          <a:bodyPr/>
          <a:lstStyle/>
          <a:p>
            <a:r>
              <a:rPr lang="en-US" altLang="en-US"/>
              <a:t>T0C05</a:t>
            </a:r>
          </a:p>
        </p:txBody>
      </p:sp>
      <p:sp>
        <p:nvSpPr>
          <p:cNvPr id="3" name="Content Placeholder 2"/>
          <p:cNvSpPr>
            <a:spLocks noGrp="1"/>
          </p:cNvSpPr>
          <p:nvPr>
            <p:ph idx="1"/>
          </p:nvPr>
        </p:nvSpPr>
        <p:spPr/>
        <p:txBody>
          <a:bodyPr/>
          <a:lstStyle/>
          <a:p>
            <a:pPr>
              <a:buFontTx/>
              <a:buNone/>
            </a:pPr>
            <a:r>
              <a:rPr lang="en-US" altLang="en-US" sz="3000" dirty="0"/>
              <a:t>Why do exposure limits vary with frequency?</a:t>
            </a:r>
          </a:p>
          <a:p>
            <a:pPr>
              <a:buFontTx/>
              <a:buNone/>
            </a:pPr>
            <a:r>
              <a:rPr lang="en-US" altLang="en-US" sz="3000" dirty="0">
                <a:solidFill>
                  <a:schemeClr val="bg1">
                    <a:lumMod val="75000"/>
                  </a:schemeClr>
                </a:solidFill>
              </a:rPr>
              <a:t>A. Lower frequency RF fields have more energy than higher frequency fields</a:t>
            </a:r>
          </a:p>
          <a:p>
            <a:pPr>
              <a:buFontTx/>
              <a:buNone/>
            </a:pPr>
            <a:r>
              <a:rPr lang="en-US" altLang="en-US" sz="3000" dirty="0">
                <a:solidFill>
                  <a:schemeClr val="bg1">
                    <a:lumMod val="75000"/>
                  </a:schemeClr>
                </a:solidFill>
              </a:rPr>
              <a:t>B. Lower frequency RF fields do not penetrate the human body</a:t>
            </a:r>
          </a:p>
          <a:p>
            <a:pPr>
              <a:buFontTx/>
              <a:buNone/>
            </a:pPr>
            <a:r>
              <a:rPr lang="en-US" altLang="en-US" sz="3000" dirty="0">
                <a:solidFill>
                  <a:schemeClr val="bg1">
                    <a:lumMod val="75000"/>
                  </a:schemeClr>
                </a:solidFill>
              </a:rPr>
              <a:t>C. Higher frequency RF fields are transient in nature</a:t>
            </a:r>
          </a:p>
          <a:p>
            <a:pPr>
              <a:buFontTx/>
              <a:buNone/>
            </a:pPr>
            <a:r>
              <a:rPr lang="en-US" altLang="en-US" sz="3000" dirty="0"/>
              <a:t>D. The human body absorbs more RF energy at some frequencies than at others</a:t>
            </a:r>
          </a:p>
        </p:txBody>
      </p:sp>
    </p:spTree>
    <p:extLst>
      <p:ext uri="{BB962C8B-B14F-4D97-AF65-F5344CB8AC3E}">
        <p14:creationId xmlns:p14="http://schemas.microsoft.com/office/powerpoint/2010/main" val="910214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itle 1"/>
          <p:cNvSpPr>
            <a:spLocks noGrp="1"/>
          </p:cNvSpPr>
          <p:nvPr>
            <p:ph type="title"/>
          </p:nvPr>
        </p:nvSpPr>
        <p:spPr/>
        <p:txBody>
          <a:bodyPr/>
          <a:lstStyle/>
          <a:p>
            <a:r>
              <a:rPr lang="en-US" altLang="en-US"/>
              <a:t>T0C06</a:t>
            </a:r>
          </a:p>
        </p:txBody>
      </p:sp>
      <p:sp>
        <p:nvSpPr>
          <p:cNvPr id="3" name="Content Placeholder 2"/>
          <p:cNvSpPr>
            <a:spLocks noGrp="1"/>
          </p:cNvSpPr>
          <p:nvPr>
            <p:ph idx="1"/>
          </p:nvPr>
        </p:nvSpPr>
        <p:spPr/>
        <p:txBody>
          <a:bodyPr/>
          <a:lstStyle/>
          <a:p>
            <a:pPr>
              <a:buFontTx/>
              <a:buNone/>
            </a:pPr>
            <a:r>
              <a:rPr lang="en-US" altLang="en-US" sz="3000" dirty="0"/>
              <a:t>Which of the following is an acceptable method to determine whether your station complies with FCC RF exposure regulations?</a:t>
            </a:r>
          </a:p>
          <a:p>
            <a:pPr>
              <a:buFontTx/>
              <a:buNone/>
            </a:pPr>
            <a:r>
              <a:rPr lang="en-US" altLang="en-US" sz="3000" dirty="0"/>
              <a:t>A. By calculation based on FCC OET Bulletin 65</a:t>
            </a:r>
          </a:p>
          <a:p>
            <a:pPr>
              <a:buFontTx/>
              <a:buNone/>
            </a:pPr>
            <a:r>
              <a:rPr lang="en-US" altLang="en-US" sz="3000" dirty="0"/>
              <a:t>B. By calculation based on computer modeling</a:t>
            </a:r>
          </a:p>
          <a:p>
            <a:pPr>
              <a:buFontTx/>
              <a:buNone/>
            </a:pPr>
            <a:r>
              <a:rPr lang="en-US" altLang="en-US" sz="3000" dirty="0"/>
              <a:t>C. By measurement of field strength using calibrated equipment</a:t>
            </a:r>
          </a:p>
          <a:p>
            <a:pPr>
              <a:buFontTx/>
              <a:buNone/>
            </a:pPr>
            <a:r>
              <a:rPr lang="en-US" altLang="en-US" sz="3000" dirty="0"/>
              <a:t>D. All these choices are correct</a:t>
            </a:r>
          </a:p>
        </p:txBody>
      </p:sp>
    </p:spTree>
    <p:extLst>
      <p:ext uri="{BB962C8B-B14F-4D97-AF65-F5344CB8AC3E}">
        <p14:creationId xmlns:p14="http://schemas.microsoft.com/office/powerpoint/2010/main" val="2546242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itle 1"/>
          <p:cNvSpPr>
            <a:spLocks noGrp="1"/>
          </p:cNvSpPr>
          <p:nvPr>
            <p:ph type="title"/>
          </p:nvPr>
        </p:nvSpPr>
        <p:spPr/>
        <p:txBody>
          <a:bodyPr/>
          <a:lstStyle/>
          <a:p>
            <a:r>
              <a:rPr lang="en-US" altLang="en-US"/>
              <a:t>T0C06</a:t>
            </a:r>
          </a:p>
        </p:txBody>
      </p:sp>
      <p:sp>
        <p:nvSpPr>
          <p:cNvPr id="3" name="Content Placeholder 2"/>
          <p:cNvSpPr>
            <a:spLocks noGrp="1"/>
          </p:cNvSpPr>
          <p:nvPr>
            <p:ph idx="1"/>
          </p:nvPr>
        </p:nvSpPr>
        <p:spPr/>
        <p:txBody>
          <a:bodyPr/>
          <a:lstStyle/>
          <a:p>
            <a:pPr>
              <a:buFontTx/>
              <a:buNone/>
            </a:pPr>
            <a:r>
              <a:rPr lang="en-US" altLang="en-US" sz="3000" dirty="0"/>
              <a:t>Which of the following is an acceptable method to determine whether your station complies with FCC RF exposure regulations?</a:t>
            </a:r>
          </a:p>
          <a:p>
            <a:pPr>
              <a:buFontTx/>
              <a:buNone/>
            </a:pPr>
            <a:r>
              <a:rPr lang="en-US" altLang="en-US" sz="3000" dirty="0">
                <a:solidFill>
                  <a:schemeClr val="bg1">
                    <a:lumMod val="65000"/>
                  </a:schemeClr>
                </a:solidFill>
              </a:rPr>
              <a:t>A. By calculation based on FCC OET Bulletin 65</a:t>
            </a:r>
          </a:p>
          <a:p>
            <a:pPr>
              <a:buFontTx/>
              <a:buNone/>
            </a:pPr>
            <a:r>
              <a:rPr lang="en-US" altLang="en-US" sz="3000" dirty="0">
                <a:solidFill>
                  <a:schemeClr val="bg1">
                    <a:lumMod val="65000"/>
                  </a:schemeClr>
                </a:solidFill>
              </a:rPr>
              <a:t>B. By calculation based on computer modeling</a:t>
            </a:r>
          </a:p>
          <a:p>
            <a:pPr>
              <a:buFontTx/>
              <a:buNone/>
            </a:pPr>
            <a:r>
              <a:rPr lang="en-US" altLang="en-US" sz="3000" dirty="0">
                <a:solidFill>
                  <a:schemeClr val="bg1">
                    <a:lumMod val="65000"/>
                  </a:schemeClr>
                </a:solidFill>
              </a:rPr>
              <a:t>C. By measurement of field strength using calibrated equipment</a:t>
            </a:r>
          </a:p>
          <a:p>
            <a:pPr>
              <a:buFontTx/>
              <a:buNone/>
            </a:pPr>
            <a:r>
              <a:rPr lang="en-US" altLang="en-US" sz="3000" dirty="0"/>
              <a:t>D. All these choices are correct</a:t>
            </a:r>
          </a:p>
        </p:txBody>
      </p:sp>
    </p:spTree>
    <p:extLst>
      <p:ext uri="{BB962C8B-B14F-4D97-AF65-F5344CB8AC3E}">
        <p14:creationId xmlns:p14="http://schemas.microsoft.com/office/powerpoint/2010/main" val="2588602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itle 1"/>
          <p:cNvSpPr>
            <a:spLocks noGrp="1"/>
          </p:cNvSpPr>
          <p:nvPr>
            <p:ph type="title"/>
          </p:nvPr>
        </p:nvSpPr>
        <p:spPr/>
        <p:txBody>
          <a:bodyPr/>
          <a:lstStyle/>
          <a:p>
            <a:r>
              <a:rPr lang="en-US" altLang="en-US"/>
              <a:t>T0C07</a:t>
            </a:r>
          </a:p>
        </p:txBody>
      </p:sp>
      <p:sp>
        <p:nvSpPr>
          <p:cNvPr id="3" name="Content Placeholder 2"/>
          <p:cNvSpPr>
            <a:spLocks noGrp="1"/>
          </p:cNvSpPr>
          <p:nvPr>
            <p:ph idx="1"/>
          </p:nvPr>
        </p:nvSpPr>
        <p:spPr/>
        <p:txBody>
          <a:bodyPr/>
          <a:lstStyle/>
          <a:p>
            <a:pPr>
              <a:buFontTx/>
              <a:buNone/>
            </a:pPr>
            <a:r>
              <a:rPr lang="en-US" altLang="en-US" dirty="0"/>
              <a:t>What hazard is created by touching an antenna during a transmission?</a:t>
            </a:r>
          </a:p>
          <a:p>
            <a:pPr>
              <a:buFontTx/>
              <a:buNone/>
            </a:pPr>
            <a:r>
              <a:rPr lang="en-US" altLang="en-US" dirty="0"/>
              <a:t>A. Electrocution </a:t>
            </a:r>
          </a:p>
          <a:p>
            <a:pPr>
              <a:buFontTx/>
              <a:buNone/>
            </a:pPr>
            <a:r>
              <a:rPr lang="en-US" altLang="en-US" dirty="0"/>
              <a:t>B. RF burn to skin</a:t>
            </a:r>
          </a:p>
          <a:p>
            <a:pPr>
              <a:buFontTx/>
              <a:buNone/>
            </a:pPr>
            <a:r>
              <a:rPr lang="en-US" altLang="en-US" dirty="0"/>
              <a:t>C. Radiation poisoning</a:t>
            </a:r>
          </a:p>
          <a:p>
            <a:pPr>
              <a:buFontTx/>
              <a:buNone/>
            </a:pPr>
            <a:r>
              <a:rPr lang="en-US" altLang="en-US" dirty="0"/>
              <a:t>D. All these choices are correct</a:t>
            </a:r>
          </a:p>
        </p:txBody>
      </p:sp>
    </p:spTree>
    <p:extLst>
      <p:ext uri="{BB962C8B-B14F-4D97-AF65-F5344CB8AC3E}">
        <p14:creationId xmlns:p14="http://schemas.microsoft.com/office/powerpoint/2010/main" val="2991128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itle 1"/>
          <p:cNvSpPr>
            <a:spLocks noGrp="1"/>
          </p:cNvSpPr>
          <p:nvPr>
            <p:ph type="title"/>
          </p:nvPr>
        </p:nvSpPr>
        <p:spPr/>
        <p:txBody>
          <a:bodyPr/>
          <a:lstStyle/>
          <a:p>
            <a:r>
              <a:rPr lang="en-US" altLang="en-US"/>
              <a:t>T0C07</a:t>
            </a:r>
          </a:p>
        </p:txBody>
      </p:sp>
      <p:sp>
        <p:nvSpPr>
          <p:cNvPr id="3" name="Content Placeholder 2"/>
          <p:cNvSpPr>
            <a:spLocks noGrp="1"/>
          </p:cNvSpPr>
          <p:nvPr>
            <p:ph idx="1"/>
          </p:nvPr>
        </p:nvSpPr>
        <p:spPr/>
        <p:txBody>
          <a:bodyPr/>
          <a:lstStyle/>
          <a:p>
            <a:pPr>
              <a:buFontTx/>
              <a:buNone/>
            </a:pPr>
            <a:r>
              <a:rPr lang="en-US" altLang="en-US" dirty="0"/>
              <a:t>What hazard is created by touching an antenna during a transmission?</a:t>
            </a:r>
          </a:p>
          <a:p>
            <a:pPr>
              <a:buFontTx/>
              <a:buNone/>
            </a:pPr>
            <a:r>
              <a:rPr lang="en-US" altLang="en-US" dirty="0">
                <a:solidFill>
                  <a:schemeClr val="bg1">
                    <a:lumMod val="75000"/>
                  </a:schemeClr>
                </a:solidFill>
              </a:rPr>
              <a:t>A. Electrocution </a:t>
            </a:r>
          </a:p>
          <a:p>
            <a:pPr>
              <a:buFontTx/>
              <a:buNone/>
            </a:pPr>
            <a:r>
              <a:rPr lang="en-US" altLang="en-US" dirty="0"/>
              <a:t>B. RF burn to skin</a:t>
            </a:r>
          </a:p>
          <a:p>
            <a:pPr>
              <a:buFontTx/>
              <a:buNone/>
            </a:pPr>
            <a:r>
              <a:rPr lang="en-US" altLang="en-US" dirty="0">
                <a:solidFill>
                  <a:schemeClr val="bg1">
                    <a:lumMod val="75000"/>
                  </a:schemeClr>
                </a:solidFill>
              </a:rPr>
              <a:t>C. Radiation poisoning</a:t>
            </a:r>
          </a:p>
          <a:p>
            <a:pPr>
              <a:buFontTx/>
              <a:buNone/>
            </a:pPr>
            <a:r>
              <a:rPr lang="en-US" altLang="en-US" dirty="0">
                <a:solidFill>
                  <a:schemeClr val="bg1">
                    <a:lumMod val="75000"/>
                  </a:schemeClr>
                </a:solidFill>
              </a:rPr>
              <a:t>D. All these choices are correct</a:t>
            </a:r>
          </a:p>
        </p:txBody>
      </p:sp>
    </p:spTree>
    <p:extLst>
      <p:ext uri="{BB962C8B-B14F-4D97-AF65-F5344CB8AC3E}">
        <p14:creationId xmlns:p14="http://schemas.microsoft.com/office/powerpoint/2010/main" val="221172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Content Placeholder 2"/>
          <p:cNvSpPr>
            <a:spLocks noGrp="1"/>
          </p:cNvSpPr>
          <p:nvPr>
            <p:ph idx="1"/>
          </p:nvPr>
        </p:nvSpPr>
        <p:spPr/>
        <p:txBody>
          <a:bodyPr/>
          <a:lstStyle/>
          <a:p>
            <a:r>
              <a:rPr lang="en-US" altLang="en-US" b="1" dirty="0"/>
              <a:t>T0A – Power circuits and hazards: hazardous voltages, fuses and circuit breakers, grounding, electrical code compliance; Lightning protection; Battery safety</a:t>
            </a:r>
          </a:p>
          <a:p>
            <a:endParaRPr lang="en-US" altLang="en-US" b="1" dirty="0"/>
          </a:p>
          <a:p>
            <a:r>
              <a:rPr lang="en-US" altLang="en-US" b="1" dirty="0"/>
              <a:t>#33 of 35</a:t>
            </a:r>
            <a:endParaRPr lang="en-US" altLang="en-US" dirty="0"/>
          </a:p>
        </p:txBody>
      </p:sp>
    </p:spTree>
    <p:extLst>
      <p:ext uri="{BB962C8B-B14F-4D97-AF65-F5344CB8AC3E}">
        <p14:creationId xmlns:p14="http://schemas.microsoft.com/office/powerpoint/2010/main" val="26130904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itle 1"/>
          <p:cNvSpPr>
            <a:spLocks noGrp="1"/>
          </p:cNvSpPr>
          <p:nvPr>
            <p:ph type="title"/>
          </p:nvPr>
        </p:nvSpPr>
        <p:spPr/>
        <p:txBody>
          <a:bodyPr/>
          <a:lstStyle/>
          <a:p>
            <a:r>
              <a:rPr lang="en-US" altLang="en-US"/>
              <a:t>T0C08</a:t>
            </a:r>
          </a:p>
        </p:txBody>
      </p:sp>
      <p:sp>
        <p:nvSpPr>
          <p:cNvPr id="3" name="Content Placeholder 2"/>
          <p:cNvSpPr>
            <a:spLocks noGrp="1"/>
          </p:cNvSpPr>
          <p:nvPr>
            <p:ph idx="1"/>
          </p:nvPr>
        </p:nvSpPr>
        <p:spPr/>
        <p:txBody>
          <a:bodyPr/>
          <a:lstStyle/>
          <a:p>
            <a:pPr>
              <a:buFontTx/>
              <a:buNone/>
            </a:pPr>
            <a:r>
              <a:rPr lang="en-US" altLang="en-US" dirty="0"/>
              <a:t>Which of the following actions can reduce exposure to RF radiation?</a:t>
            </a:r>
          </a:p>
          <a:p>
            <a:pPr>
              <a:buFontTx/>
              <a:buNone/>
            </a:pPr>
            <a:r>
              <a:rPr lang="en-US" altLang="en-US" dirty="0"/>
              <a:t>A. Relocate antennas</a:t>
            </a:r>
          </a:p>
          <a:p>
            <a:pPr>
              <a:buFontTx/>
              <a:buNone/>
            </a:pPr>
            <a:r>
              <a:rPr lang="en-US" altLang="en-US" dirty="0"/>
              <a:t>B. Relocate the transmitter</a:t>
            </a:r>
          </a:p>
          <a:p>
            <a:pPr>
              <a:buFontTx/>
              <a:buNone/>
            </a:pPr>
            <a:r>
              <a:rPr lang="en-US" altLang="en-US" dirty="0"/>
              <a:t>C. Increase the duty cycle</a:t>
            </a:r>
          </a:p>
          <a:p>
            <a:pPr>
              <a:buFontTx/>
              <a:buNone/>
            </a:pPr>
            <a:r>
              <a:rPr lang="en-US" altLang="en-US" dirty="0"/>
              <a:t>D. All these choices are correct</a:t>
            </a:r>
          </a:p>
        </p:txBody>
      </p:sp>
    </p:spTree>
    <p:extLst>
      <p:ext uri="{BB962C8B-B14F-4D97-AF65-F5344CB8AC3E}">
        <p14:creationId xmlns:p14="http://schemas.microsoft.com/office/powerpoint/2010/main" val="3288750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itle 1"/>
          <p:cNvSpPr>
            <a:spLocks noGrp="1"/>
          </p:cNvSpPr>
          <p:nvPr>
            <p:ph type="title"/>
          </p:nvPr>
        </p:nvSpPr>
        <p:spPr/>
        <p:txBody>
          <a:bodyPr/>
          <a:lstStyle/>
          <a:p>
            <a:r>
              <a:rPr lang="en-US" altLang="en-US"/>
              <a:t>T0C08</a:t>
            </a:r>
          </a:p>
        </p:txBody>
      </p:sp>
      <p:sp>
        <p:nvSpPr>
          <p:cNvPr id="3" name="Content Placeholder 2"/>
          <p:cNvSpPr>
            <a:spLocks noGrp="1"/>
          </p:cNvSpPr>
          <p:nvPr>
            <p:ph idx="1"/>
          </p:nvPr>
        </p:nvSpPr>
        <p:spPr/>
        <p:txBody>
          <a:bodyPr/>
          <a:lstStyle/>
          <a:p>
            <a:pPr>
              <a:buFontTx/>
              <a:buNone/>
            </a:pPr>
            <a:r>
              <a:rPr lang="en-US" altLang="en-US" dirty="0"/>
              <a:t>Which of the following actions can reduce exposure to RF radiation?</a:t>
            </a:r>
          </a:p>
          <a:p>
            <a:pPr>
              <a:buFontTx/>
              <a:buNone/>
            </a:pPr>
            <a:r>
              <a:rPr lang="en-US" altLang="en-US" dirty="0"/>
              <a:t>A. Relocate antennas</a:t>
            </a:r>
          </a:p>
          <a:p>
            <a:pPr>
              <a:buFontTx/>
              <a:buNone/>
            </a:pPr>
            <a:r>
              <a:rPr lang="en-US" altLang="en-US" dirty="0">
                <a:solidFill>
                  <a:schemeClr val="bg1">
                    <a:lumMod val="75000"/>
                  </a:schemeClr>
                </a:solidFill>
              </a:rPr>
              <a:t>B. Relocate the transmitter</a:t>
            </a:r>
          </a:p>
          <a:p>
            <a:pPr>
              <a:buFontTx/>
              <a:buNone/>
            </a:pPr>
            <a:r>
              <a:rPr lang="en-US" altLang="en-US" dirty="0">
                <a:solidFill>
                  <a:schemeClr val="bg1">
                    <a:lumMod val="75000"/>
                  </a:schemeClr>
                </a:solidFill>
              </a:rPr>
              <a:t>C. Increase the duty cycle</a:t>
            </a:r>
          </a:p>
          <a:p>
            <a:pPr>
              <a:buFontTx/>
              <a:buNone/>
            </a:pPr>
            <a:r>
              <a:rPr lang="en-US" altLang="en-US" dirty="0">
                <a:solidFill>
                  <a:schemeClr val="bg1">
                    <a:lumMod val="75000"/>
                  </a:schemeClr>
                </a:solidFill>
              </a:rPr>
              <a:t>D. All these choices are correct</a:t>
            </a:r>
          </a:p>
        </p:txBody>
      </p:sp>
    </p:spTree>
    <p:extLst>
      <p:ext uri="{BB962C8B-B14F-4D97-AF65-F5344CB8AC3E}">
        <p14:creationId xmlns:p14="http://schemas.microsoft.com/office/powerpoint/2010/main" val="4293823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itle 1"/>
          <p:cNvSpPr>
            <a:spLocks noGrp="1"/>
          </p:cNvSpPr>
          <p:nvPr>
            <p:ph type="title"/>
          </p:nvPr>
        </p:nvSpPr>
        <p:spPr/>
        <p:txBody>
          <a:bodyPr/>
          <a:lstStyle/>
          <a:p>
            <a:r>
              <a:rPr lang="en-US" altLang="en-US"/>
              <a:t>T0C09</a:t>
            </a:r>
          </a:p>
        </p:txBody>
      </p:sp>
      <p:sp>
        <p:nvSpPr>
          <p:cNvPr id="3" name="Content Placeholder 2"/>
          <p:cNvSpPr>
            <a:spLocks noGrp="1"/>
          </p:cNvSpPr>
          <p:nvPr>
            <p:ph idx="1"/>
          </p:nvPr>
        </p:nvSpPr>
        <p:spPr>
          <a:xfrm>
            <a:off x="457200" y="1066800"/>
            <a:ext cx="8229600" cy="5516562"/>
          </a:xfrm>
        </p:spPr>
        <p:txBody>
          <a:bodyPr/>
          <a:lstStyle/>
          <a:p>
            <a:pPr>
              <a:buFontTx/>
              <a:buNone/>
            </a:pPr>
            <a:r>
              <a:rPr lang="en-US" altLang="en-US" dirty="0"/>
              <a:t>How can you make sure your station stays in compliance with RF safety regulations?</a:t>
            </a:r>
          </a:p>
          <a:p>
            <a:pPr>
              <a:buFontTx/>
              <a:buNone/>
            </a:pPr>
            <a:r>
              <a:rPr lang="en-US" altLang="en-US" dirty="0"/>
              <a:t>A. By informing the FCC of any changes made in your station</a:t>
            </a:r>
          </a:p>
          <a:p>
            <a:pPr>
              <a:buFontTx/>
              <a:buNone/>
            </a:pPr>
            <a:r>
              <a:rPr lang="en-US" altLang="en-US" dirty="0"/>
              <a:t>B. By re-evaluating the station whenever an item in the transmitter or antenna system is changed</a:t>
            </a:r>
          </a:p>
          <a:p>
            <a:pPr>
              <a:buFontTx/>
              <a:buNone/>
            </a:pPr>
            <a:r>
              <a:rPr lang="en-US" altLang="en-US" dirty="0"/>
              <a:t>C. By making sure your antennas have low SWR</a:t>
            </a:r>
          </a:p>
          <a:p>
            <a:pPr>
              <a:buFontTx/>
              <a:buNone/>
            </a:pPr>
            <a:r>
              <a:rPr lang="en-US" altLang="en-US" dirty="0"/>
              <a:t>D. All these choices are correct</a:t>
            </a:r>
          </a:p>
        </p:txBody>
      </p:sp>
    </p:spTree>
    <p:extLst>
      <p:ext uri="{BB962C8B-B14F-4D97-AF65-F5344CB8AC3E}">
        <p14:creationId xmlns:p14="http://schemas.microsoft.com/office/powerpoint/2010/main" val="37698181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itle 1"/>
          <p:cNvSpPr>
            <a:spLocks noGrp="1"/>
          </p:cNvSpPr>
          <p:nvPr>
            <p:ph type="title"/>
          </p:nvPr>
        </p:nvSpPr>
        <p:spPr/>
        <p:txBody>
          <a:bodyPr/>
          <a:lstStyle/>
          <a:p>
            <a:r>
              <a:rPr lang="en-US" altLang="en-US"/>
              <a:t>T0C09</a:t>
            </a:r>
          </a:p>
        </p:txBody>
      </p:sp>
      <p:sp>
        <p:nvSpPr>
          <p:cNvPr id="3" name="Content Placeholder 2"/>
          <p:cNvSpPr>
            <a:spLocks noGrp="1"/>
          </p:cNvSpPr>
          <p:nvPr>
            <p:ph idx="1"/>
          </p:nvPr>
        </p:nvSpPr>
        <p:spPr>
          <a:xfrm>
            <a:off x="457200" y="1066800"/>
            <a:ext cx="8229600" cy="5516562"/>
          </a:xfrm>
        </p:spPr>
        <p:txBody>
          <a:bodyPr/>
          <a:lstStyle/>
          <a:p>
            <a:pPr>
              <a:buFontTx/>
              <a:buNone/>
            </a:pPr>
            <a:r>
              <a:rPr lang="en-US" altLang="en-US" dirty="0"/>
              <a:t>How can you make sure your station stays in compliance with RF safety regulations?</a:t>
            </a:r>
          </a:p>
          <a:p>
            <a:pPr>
              <a:buFontTx/>
              <a:buNone/>
            </a:pPr>
            <a:r>
              <a:rPr lang="en-US" altLang="en-US" dirty="0">
                <a:solidFill>
                  <a:schemeClr val="bg1">
                    <a:lumMod val="75000"/>
                  </a:schemeClr>
                </a:solidFill>
              </a:rPr>
              <a:t>A. By informing the FCC of any changes made in your station</a:t>
            </a:r>
          </a:p>
          <a:p>
            <a:pPr>
              <a:buFontTx/>
              <a:buNone/>
            </a:pPr>
            <a:r>
              <a:rPr lang="en-US" altLang="en-US" dirty="0"/>
              <a:t>B. By re-evaluating the station whenever an item in the transmitter or antenna system is changed</a:t>
            </a:r>
          </a:p>
          <a:p>
            <a:pPr>
              <a:buFontTx/>
              <a:buNone/>
            </a:pPr>
            <a:r>
              <a:rPr lang="en-US" altLang="en-US" dirty="0">
                <a:solidFill>
                  <a:schemeClr val="bg1">
                    <a:lumMod val="75000"/>
                  </a:schemeClr>
                </a:solidFill>
              </a:rPr>
              <a:t>C. By making sure your antennas have low SWR</a:t>
            </a:r>
          </a:p>
          <a:p>
            <a:pPr>
              <a:buFontTx/>
              <a:buNone/>
            </a:pPr>
            <a:r>
              <a:rPr lang="en-US" altLang="en-US" dirty="0">
                <a:solidFill>
                  <a:schemeClr val="bg1">
                    <a:lumMod val="75000"/>
                  </a:schemeClr>
                </a:solidFill>
              </a:rPr>
              <a:t>D. All these choices are correct</a:t>
            </a:r>
          </a:p>
        </p:txBody>
      </p:sp>
    </p:spTree>
    <p:extLst>
      <p:ext uri="{BB962C8B-B14F-4D97-AF65-F5344CB8AC3E}">
        <p14:creationId xmlns:p14="http://schemas.microsoft.com/office/powerpoint/2010/main" val="367116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itle 1"/>
          <p:cNvSpPr>
            <a:spLocks noGrp="1"/>
          </p:cNvSpPr>
          <p:nvPr>
            <p:ph type="title"/>
          </p:nvPr>
        </p:nvSpPr>
        <p:spPr/>
        <p:txBody>
          <a:bodyPr/>
          <a:lstStyle/>
          <a:p>
            <a:r>
              <a:rPr lang="en-US" altLang="en-US"/>
              <a:t>T0C10</a:t>
            </a:r>
          </a:p>
        </p:txBody>
      </p:sp>
      <p:sp>
        <p:nvSpPr>
          <p:cNvPr id="3" name="Content Placeholder 2"/>
          <p:cNvSpPr>
            <a:spLocks noGrp="1"/>
          </p:cNvSpPr>
          <p:nvPr>
            <p:ph idx="1"/>
          </p:nvPr>
        </p:nvSpPr>
        <p:spPr/>
        <p:txBody>
          <a:bodyPr/>
          <a:lstStyle/>
          <a:p>
            <a:pPr>
              <a:buFontTx/>
              <a:buNone/>
            </a:pPr>
            <a:r>
              <a:rPr lang="en-US" altLang="en-US" sz="3000" dirty="0"/>
              <a:t>Why is duty cycle one of the factors used to determine safe RF radiation exposure levels?</a:t>
            </a:r>
          </a:p>
          <a:p>
            <a:pPr>
              <a:buFontTx/>
              <a:buNone/>
            </a:pPr>
            <a:r>
              <a:rPr lang="en-US" altLang="en-US" sz="3000" dirty="0"/>
              <a:t>A. It affects the average exposure to radiation</a:t>
            </a:r>
          </a:p>
          <a:p>
            <a:pPr>
              <a:buFontTx/>
              <a:buNone/>
            </a:pPr>
            <a:r>
              <a:rPr lang="en-US" altLang="en-US" sz="3000" dirty="0"/>
              <a:t>B. It affects the peak exposure to radiation</a:t>
            </a:r>
          </a:p>
          <a:p>
            <a:pPr>
              <a:buFontTx/>
              <a:buNone/>
            </a:pPr>
            <a:r>
              <a:rPr lang="en-US" altLang="en-US" sz="3000" dirty="0"/>
              <a:t>C. It takes into account the antenna feed line loss</a:t>
            </a:r>
          </a:p>
          <a:p>
            <a:pPr>
              <a:buFontTx/>
              <a:buNone/>
            </a:pPr>
            <a:r>
              <a:rPr lang="en-US" altLang="en-US" sz="3000" dirty="0"/>
              <a:t>D. It takes into account the thermal effects of the final amplifier</a:t>
            </a:r>
          </a:p>
        </p:txBody>
      </p:sp>
    </p:spTree>
    <p:extLst>
      <p:ext uri="{BB962C8B-B14F-4D97-AF65-F5344CB8AC3E}">
        <p14:creationId xmlns:p14="http://schemas.microsoft.com/office/powerpoint/2010/main" val="2677629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itle 1"/>
          <p:cNvSpPr>
            <a:spLocks noGrp="1"/>
          </p:cNvSpPr>
          <p:nvPr>
            <p:ph type="title"/>
          </p:nvPr>
        </p:nvSpPr>
        <p:spPr/>
        <p:txBody>
          <a:bodyPr/>
          <a:lstStyle/>
          <a:p>
            <a:r>
              <a:rPr lang="en-US" altLang="en-US"/>
              <a:t>T0C10</a:t>
            </a:r>
          </a:p>
        </p:txBody>
      </p:sp>
      <p:sp>
        <p:nvSpPr>
          <p:cNvPr id="3" name="Content Placeholder 2"/>
          <p:cNvSpPr>
            <a:spLocks noGrp="1"/>
          </p:cNvSpPr>
          <p:nvPr>
            <p:ph idx="1"/>
          </p:nvPr>
        </p:nvSpPr>
        <p:spPr/>
        <p:txBody>
          <a:bodyPr/>
          <a:lstStyle/>
          <a:p>
            <a:pPr>
              <a:buFontTx/>
              <a:buNone/>
            </a:pPr>
            <a:r>
              <a:rPr lang="en-US" altLang="en-US" sz="3000" dirty="0"/>
              <a:t>Why is duty cycle one of the factors used to determine safe RF radiation exposure levels?</a:t>
            </a:r>
          </a:p>
          <a:p>
            <a:pPr>
              <a:buFontTx/>
              <a:buNone/>
            </a:pPr>
            <a:r>
              <a:rPr lang="en-US" altLang="en-US" sz="3000" dirty="0"/>
              <a:t>A. It affects the average exposure to radiation</a:t>
            </a:r>
          </a:p>
          <a:p>
            <a:pPr>
              <a:buFontTx/>
              <a:buNone/>
            </a:pPr>
            <a:r>
              <a:rPr lang="en-US" altLang="en-US" sz="3000" dirty="0">
                <a:solidFill>
                  <a:schemeClr val="bg1">
                    <a:lumMod val="75000"/>
                  </a:schemeClr>
                </a:solidFill>
              </a:rPr>
              <a:t>B. It affects the peak exposure to radiation</a:t>
            </a:r>
          </a:p>
          <a:p>
            <a:pPr>
              <a:buFontTx/>
              <a:buNone/>
            </a:pPr>
            <a:r>
              <a:rPr lang="en-US" altLang="en-US" sz="3000" dirty="0">
                <a:solidFill>
                  <a:schemeClr val="bg1">
                    <a:lumMod val="75000"/>
                  </a:schemeClr>
                </a:solidFill>
              </a:rPr>
              <a:t>C. It takes into account the antenna feed line loss</a:t>
            </a:r>
          </a:p>
          <a:p>
            <a:pPr>
              <a:buFontTx/>
              <a:buNone/>
            </a:pPr>
            <a:r>
              <a:rPr lang="en-US" altLang="en-US" sz="3000" dirty="0">
                <a:solidFill>
                  <a:schemeClr val="bg1">
                    <a:lumMod val="75000"/>
                  </a:schemeClr>
                </a:solidFill>
              </a:rPr>
              <a:t>D. It takes into account the thermal effects of the final amplifier</a:t>
            </a:r>
          </a:p>
        </p:txBody>
      </p:sp>
    </p:spTree>
    <p:extLst>
      <p:ext uri="{BB962C8B-B14F-4D97-AF65-F5344CB8AC3E}">
        <p14:creationId xmlns:p14="http://schemas.microsoft.com/office/powerpoint/2010/main" val="195259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itle 1"/>
          <p:cNvSpPr>
            <a:spLocks noGrp="1"/>
          </p:cNvSpPr>
          <p:nvPr>
            <p:ph type="title"/>
          </p:nvPr>
        </p:nvSpPr>
        <p:spPr/>
        <p:txBody>
          <a:bodyPr/>
          <a:lstStyle/>
          <a:p>
            <a:r>
              <a:rPr lang="en-US" altLang="en-US"/>
              <a:t>T0C11</a:t>
            </a:r>
          </a:p>
        </p:txBody>
      </p:sp>
      <p:sp>
        <p:nvSpPr>
          <p:cNvPr id="3" name="Content Placeholder 2"/>
          <p:cNvSpPr>
            <a:spLocks noGrp="1"/>
          </p:cNvSpPr>
          <p:nvPr>
            <p:ph idx="1"/>
          </p:nvPr>
        </p:nvSpPr>
        <p:spPr>
          <a:xfrm>
            <a:off x="457200" y="1447800"/>
            <a:ext cx="8229600" cy="5105400"/>
          </a:xfrm>
        </p:spPr>
        <p:txBody>
          <a:bodyPr/>
          <a:lstStyle/>
          <a:p>
            <a:pPr>
              <a:buFontTx/>
              <a:buNone/>
            </a:pPr>
            <a:r>
              <a:rPr lang="en-US" altLang="en-US" sz="2800" dirty="0"/>
              <a:t>What is the definition of duty cycle during the averaging time for RF exposure? </a:t>
            </a:r>
          </a:p>
          <a:p>
            <a:pPr>
              <a:buFontTx/>
              <a:buNone/>
            </a:pPr>
            <a:r>
              <a:rPr lang="en-US" altLang="en-US" sz="2800" dirty="0"/>
              <a:t>A. The difference between the lowest power output and the highest power output of a transmitter</a:t>
            </a:r>
          </a:p>
          <a:p>
            <a:pPr>
              <a:buFontTx/>
              <a:buNone/>
            </a:pPr>
            <a:r>
              <a:rPr lang="en-US" altLang="en-US" sz="2800" dirty="0"/>
              <a:t>B. The difference between the PEP and average power output of a transmitter</a:t>
            </a:r>
          </a:p>
          <a:p>
            <a:pPr>
              <a:buFontTx/>
              <a:buNone/>
            </a:pPr>
            <a:r>
              <a:rPr lang="en-US" altLang="en-US" sz="2800" dirty="0"/>
              <a:t>C. The percentage of time that a transmitter is transmitting</a:t>
            </a:r>
          </a:p>
          <a:p>
            <a:pPr>
              <a:buFontTx/>
              <a:buNone/>
            </a:pPr>
            <a:r>
              <a:rPr lang="en-US" altLang="en-US" sz="2800" dirty="0"/>
              <a:t>D. The percentage of time that a transmitter is not transmitting</a:t>
            </a:r>
          </a:p>
        </p:txBody>
      </p:sp>
    </p:spTree>
    <p:extLst>
      <p:ext uri="{BB962C8B-B14F-4D97-AF65-F5344CB8AC3E}">
        <p14:creationId xmlns:p14="http://schemas.microsoft.com/office/powerpoint/2010/main" val="10343954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itle 1"/>
          <p:cNvSpPr>
            <a:spLocks noGrp="1"/>
          </p:cNvSpPr>
          <p:nvPr>
            <p:ph type="title"/>
          </p:nvPr>
        </p:nvSpPr>
        <p:spPr/>
        <p:txBody>
          <a:bodyPr/>
          <a:lstStyle/>
          <a:p>
            <a:r>
              <a:rPr lang="en-US" altLang="en-US"/>
              <a:t>T0C11</a:t>
            </a:r>
          </a:p>
        </p:txBody>
      </p:sp>
      <p:sp>
        <p:nvSpPr>
          <p:cNvPr id="3" name="Content Placeholder 2"/>
          <p:cNvSpPr>
            <a:spLocks noGrp="1"/>
          </p:cNvSpPr>
          <p:nvPr>
            <p:ph idx="1"/>
          </p:nvPr>
        </p:nvSpPr>
        <p:spPr>
          <a:xfrm>
            <a:off x="457200" y="1447800"/>
            <a:ext cx="8229600" cy="5105400"/>
          </a:xfrm>
        </p:spPr>
        <p:txBody>
          <a:bodyPr/>
          <a:lstStyle/>
          <a:p>
            <a:pPr>
              <a:buFontTx/>
              <a:buNone/>
            </a:pPr>
            <a:r>
              <a:rPr lang="en-US" altLang="en-US" sz="2800" dirty="0"/>
              <a:t>What is the definition of duty cycle during the averaging time for RF exposure? </a:t>
            </a:r>
          </a:p>
          <a:p>
            <a:pPr>
              <a:buFontTx/>
              <a:buNone/>
            </a:pPr>
            <a:r>
              <a:rPr lang="en-US" altLang="en-US" sz="2800" dirty="0">
                <a:solidFill>
                  <a:schemeClr val="bg1">
                    <a:lumMod val="75000"/>
                  </a:schemeClr>
                </a:solidFill>
              </a:rPr>
              <a:t>A. The difference between the lowest power output and the highest power output of a transmitter</a:t>
            </a:r>
          </a:p>
          <a:p>
            <a:pPr>
              <a:buFontTx/>
              <a:buNone/>
            </a:pPr>
            <a:r>
              <a:rPr lang="en-US" altLang="en-US" sz="2800" dirty="0">
                <a:solidFill>
                  <a:schemeClr val="bg1">
                    <a:lumMod val="75000"/>
                  </a:schemeClr>
                </a:solidFill>
              </a:rPr>
              <a:t>B. The difference between the PEP and average power output of a transmitter</a:t>
            </a:r>
          </a:p>
          <a:p>
            <a:pPr>
              <a:buFontTx/>
              <a:buNone/>
            </a:pPr>
            <a:r>
              <a:rPr lang="en-US" altLang="en-US" sz="2800" dirty="0"/>
              <a:t>C. The percentage of time that a transmitter is transmitting</a:t>
            </a:r>
          </a:p>
          <a:p>
            <a:pPr>
              <a:buFontTx/>
              <a:buNone/>
            </a:pPr>
            <a:r>
              <a:rPr lang="en-US" altLang="en-US" sz="2800" dirty="0">
                <a:solidFill>
                  <a:schemeClr val="bg1">
                    <a:lumMod val="75000"/>
                  </a:schemeClr>
                </a:solidFill>
              </a:rPr>
              <a:t>D. The percentage of time that a transmitter is not transmitting</a:t>
            </a:r>
          </a:p>
        </p:txBody>
      </p:sp>
    </p:spTree>
    <p:extLst>
      <p:ext uri="{BB962C8B-B14F-4D97-AF65-F5344CB8AC3E}">
        <p14:creationId xmlns:p14="http://schemas.microsoft.com/office/powerpoint/2010/main" val="1251468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itle 1"/>
          <p:cNvSpPr>
            <a:spLocks noGrp="1"/>
          </p:cNvSpPr>
          <p:nvPr>
            <p:ph type="title"/>
          </p:nvPr>
        </p:nvSpPr>
        <p:spPr/>
        <p:txBody>
          <a:bodyPr/>
          <a:lstStyle/>
          <a:p>
            <a:r>
              <a:rPr lang="en-US" altLang="en-US"/>
              <a:t>T0C12</a:t>
            </a:r>
          </a:p>
        </p:txBody>
      </p:sp>
      <p:sp>
        <p:nvSpPr>
          <p:cNvPr id="3" name="Content Placeholder 2"/>
          <p:cNvSpPr>
            <a:spLocks noGrp="1"/>
          </p:cNvSpPr>
          <p:nvPr>
            <p:ph idx="1"/>
          </p:nvPr>
        </p:nvSpPr>
        <p:spPr>
          <a:xfrm>
            <a:off x="457200" y="1295400"/>
            <a:ext cx="8229600" cy="5257800"/>
          </a:xfrm>
        </p:spPr>
        <p:txBody>
          <a:bodyPr/>
          <a:lstStyle/>
          <a:p>
            <a:pPr>
              <a:buFontTx/>
              <a:buNone/>
            </a:pPr>
            <a:r>
              <a:rPr lang="en-US" altLang="en-US" dirty="0"/>
              <a:t>How does RF radiation differ from ionizing radiation (radioactivity)?</a:t>
            </a:r>
          </a:p>
          <a:p>
            <a:pPr>
              <a:buFontTx/>
              <a:buNone/>
            </a:pPr>
            <a:r>
              <a:rPr lang="en-US" altLang="en-US" dirty="0"/>
              <a:t>A. RF radiation does not have sufficient energy to cause chemical changes in cells and damage DNA</a:t>
            </a:r>
          </a:p>
          <a:p>
            <a:pPr>
              <a:buFontTx/>
              <a:buNone/>
            </a:pPr>
            <a:r>
              <a:rPr lang="en-US" altLang="en-US" dirty="0"/>
              <a:t>B. RF radiation can only be detected with an RF dosimeter</a:t>
            </a:r>
          </a:p>
          <a:p>
            <a:pPr>
              <a:buFontTx/>
              <a:buNone/>
            </a:pPr>
            <a:r>
              <a:rPr lang="en-US" altLang="en-US" dirty="0"/>
              <a:t>C. RF radiation is limited in range to a few feet</a:t>
            </a:r>
          </a:p>
          <a:p>
            <a:pPr>
              <a:buFontTx/>
              <a:buNone/>
            </a:pPr>
            <a:r>
              <a:rPr lang="en-US" altLang="en-US" dirty="0"/>
              <a:t>D. RF radiation is perfectly safe</a:t>
            </a:r>
          </a:p>
        </p:txBody>
      </p:sp>
    </p:spTree>
    <p:extLst>
      <p:ext uri="{BB962C8B-B14F-4D97-AF65-F5344CB8AC3E}">
        <p14:creationId xmlns:p14="http://schemas.microsoft.com/office/powerpoint/2010/main" val="17207912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itle 1"/>
          <p:cNvSpPr>
            <a:spLocks noGrp="1"/>
          </p:cNvSpPr>
          <p:nvPr>
            <p:ph type="title"/>
          </p:nvPr>
        </p:nvSpPr>
        <p:spPr/>
        <p:txBody>
          <a:bodyPr/>
          <a:lstStyle/>
          <a:p>
            <a:r>
              <a:rPr lang="en-US" altLang="en-US"/>
              <a:t>T0C12</a:t>
            </a:r>
          </a:p>
        </p:txBody>
      </p:sp>
      <p:sp>
        <p:nvSpPr>
          <p:cNvPr id="3" name="Content Placeholder 2"/>
          <p:cNvSpPr>
            <a:spLocks noGrp="1"/>
          </p:cNvSpPr>
          <p:nvPr>
            <p:ph idx="1"/>
          </p:nvPr>
        </p:nvSpPr>
        <p:spPr>
          <a:xfrm>
            <a:off x="457200" y="1295400"/>
            <a:ext cx="8229600" cy="5257800"/>
          </a:xfrm>
        </p:spPr>
        <p:txBody>
          <a:bodyPr/>
          <a:lstStyle/>
          <a:p>
            <a:pPr>
              <a:buFontTx/>
              <a:buNone/>
            </a:pPr>
            <a:r>
              <a:rPr lang="en-US" altLang="en-US" dirty="0"/>
              <a:t>How does RF radiation differ from ionizing radiation (radioactivity)?</a:t>
            </a:r>
          </a:p>
          <a:p>
            <a:pPr>
              <a:buFontTx/>
              <a:buNone/>
            </a:pPr>
            <a:r>
              <a:rPr lang="en-US" altLang="en-US" dirty="0"/>
              <a:t>A. RF radiation does not have sufficient energy to cause chemical changes in cells and damage DNA</a:t>
            </a:r>
          </a:p>
          <a:p>
            <a:pPr>
              <a:buFontTx/>
              <a:buNone/>
            </a:pPr>
            <a:r>
              <a:rPr lang="en-US" altLang="en-US" dirty="0">
                <a:solidFill>
                  <a:schemeClr val="bg1">
                    <a:lumMod val="75000"/>
                  </a:schemeClr>
                </a:solidFill>
              </a:rPr>
              <a:t>B. RF radiation can only be detected with an RF dosimeter</a:t>
            </a:r>
          </a:p>
          <a:p>
            <a:pPr>
              <a:buFontTx/>
              <a:buNone/>
            </a:pPr>
            <a:r>
              <a:rPr lang="en-US" altLang="en-US" dirty="0">
                <a:solidFill>
                  <a:schemeClr val="bg1">
                    <a:lumMod val="75000"/>
                  </a:schemeClr>
                </a:solidFill>
              </a:rPr>
              <a:t>C. RF radiation is limited in range to a few feet</a:t>
            </a:r>
          </a:p>
          <a:p>
            <a:pPr>
              <a:buFontTx/>
              <a:buNone/>
            </a:pPr>
            <a:r>
              <a:rPr lang="en-US" altLang="en-US" dirty="0">
                <a:solidFill>
                  <a:schemeClr val="bg1">
                    <a:lumMod val="75000"/>
                  </a:schemeClr>
                </a:solidFill>
              </a:rPr>
              <a:t>D. RF radiation is perfectly safe</a:t>
            </a:r>
          </a:p>
        </p:txBody>
      </p:sp>
    </p:spTree>
    <p:extLst>
      <p:ext uri="{BB962C8B-B14F-4D97-AF65-F5344CB8AC3E}">
        <p14:creationId xmlns:p14="http://schemas.microsoft.com/office/powerpoint/2010/main" val="387194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itle 1"/>
          <p:cNvSpPr>
            <a:spLocks noGrp="1"/>
          </p:cNvSpPr>
          <p:nvPr>
            <p:ph type="title"/>
          </p:nvPr>
        </p:nvSpPr>
        <p:spPr/>
        <p:txBody>
          <a:bodyPr/>
          <a:lstStyle/>
          <a:p>
            <a:r>
              <a:rPr lang="en-US" altLang="en-US"/>
              <a:t>T0A01</a:t>
            </a:r>
          </a:p>
        </p:txBody>
      </p:sp>
      <p:sp>
        <p:nvSpPr>
          <p:cNvPr id="3" name="Content Placeholder 2"/>
          <p:cNvSpPr>
            <a:spLocks noGrp="1"/>
          </p:cNvSpPr>
          <p:nvPr>
            <p:ph idx="1"/>
          </p:nvPr>
        </p:nvSpPr>
        <p:spPr/>
        <p:txBody>
          <a:bodyPr/>
          <a:lstStyle/>
          <a:p>
            <a:pPr>
              <a:buFontTx/>
              <a:buNone/>
            </a:pPr>
            <a:r>
              <a:rPr lang="en-US" altLang="en-US" sz="3000" dirty="0"/>
              <a:t>Which of the following is a safety hazard of a 12-volt storage battery?</a:t>
            </a:r>
          </a:p>
          <a:p>
            <a:pPr>
              <a:buFontTx/>
              <a:buNone/>
            </a:pPr>
            <a:r>
              <a:rPr lang="en-US" altLang="en-US" sz="3000" dirty="0"/>
              <a:t>A. Touching both terminals with the hands can cause electrical shock</a:t>
            </a:r>
          </a:p>
          <a:p>
            <a:pPr>
              <a:buFontTx/>
              <a:buNone/>
            </a:pPr>
            <a:r>
              <a:rPr lang="en-US" altLang="en-US" sz="3000" dirty="0"/>
              <a:t>B. Shorting the terminals can cause burns, fire, or an explosion</a:t>
            </a:r>
          </a:p>
          <a:p>
            <a:pPr>
              <a:buFontTx/>
              <a:buNone/>
            </a:pPr>
            <a:r>
              <a:rPr lang="en-US" altLang="en-US" sz="3000" dirty="0"/>
              <a:t>C. RF emissions from a nearby transmitter can cause the electrolyte to emit poison gas</a:t>
            </a:r>
          </a:p>
          <a:p>
            <a:pPr>
              <a:buFontTx/>
              <a:buNone/>
            </a:pPr>
            <a:r>
              <a:rPr lang="en-US" altLang="en-US" sz="3000" dirty="0"/>
              <a:t>D. All these choices are correct</a:t>
            </a:r>
          </a:p>
        </p:txBody>
      </p:sp>
    </p:spTree>
    <p:extLst>
      <p:ext uri="{BB962C8B-B14F-4D97-AF65-F5344CB8AC3E}">
        <p14:creationId xmlns:p14="http://schemas.microsoft.com/office/powerpoint/2010/main" val="26920878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itle 1"/>
          <p:cNvSpPr>
            <a:spLocks noGrp="1"/>
          </p:cNvSpPr>
          <p:nvPr>
            <p:ph type="title"/>
          </p:nvPr>
        </p:nvSpPr>
        <p:spPr/>
        <p:txBody>
          <a:bodyPr/>
          <a:lstStyle/>
          <a:p>
            <a:r>
              <a:rPr lang="en-US" altLang="en-US"/>
              <a:t>T0C13</a:t>
            </a:r>
          </a:p>
        </p:txBody>
      </p:sp>
      <p:sp>
        <p:nvSpPr>
          <p:cNvPr id="3" name="Content Placeholder 2"/>
          <p:cNvSpPr>
            <a:spLocks noGrp="1"/>
          </p:cNvSpPr>
          <p:nvPr>
            <p:ph idx="1"/>
          </p:nvPr>
        </p:nvSpPr>
        <p:spPr>
          <a:xfrm>
            <a:off x="457200" y="1447800"/>
            <a:ext cx="8229600" cy="5105400"/>
          </a:xfrm>
        </p:spPr>
        <p:txBody>
          <a:bodyPr/>
          <a:lstStyle/>
          <a:p>
            <a:pPr>
              <a:buFontTx/>
              <a:buNone/>
            </a:pPr>
            <a:r>
              <a:rPr lang="en-US" altLang="en-US" dirty="0"/>
              <a:t>Who is responsible for ensuring that no person is exposed to RF energy above the FCC exposure limits?</a:t>
            </a:r>
          </a:p>
          <a:p>
            <a:pPr>
              <a:buFontTx/>
              <a:buNone/>
            </a:pPr>
            <a:r>
              <a:rPr lang="en-US" altLang="en-US" dirty="0"/>
              <a:t>A. The FCC</a:t>
            </a:r>
          </a:p>
          <a:p>
            <a:pPr>
              <a:buFontTx/>
              <a:buNone/>
            </a:pPr>
            <a:r>
              <a:rPr lang="en-US" altLang="en-US" dirty="0"/>
              <a:t>B. The station licensee</a:t>
            </a:r>
          </a:p>
          <a:p>
            <a:pPr>
              <a:buFontTx/>
              <a:buNone/>
            </a:pPr>
            <a:r>
              <a:rPr lang="en-US" altLang="en-US" dirty="0"/>
              <a:t>C. Anyone who is near an antenna</a:t>
            </a:r>
          </a:p>
          <a:p>
            <a:pPr>
              <a:buFontTx/>
              <a:buNone/>
            </a:pPr>
            <a:r>
              <a:rPr lang="en-US" altLang="en-US" dirty="0"/>
              <a:t>D. The local zoning board</a:t>
            </a:r>
          </a:p>
        </p:txBody>
      </p:sp>
    </p:spTree>
    <p:extLst>
      <p:ext uri="{BB962C8B-B14F-4D97-AF65-F5344CB8AC3E}">
        <p14:creationId xmlns:p14="http://schemas.microsoft.com/office/powerpoint/2010/main" val="268752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itle 1"/>
          <p:cNvSpPr>
            <a:spLocks noGrp="1"/>
          </p:cNvSpPr>
          <p:nvPr>
            <p:ph type="title"/>
          </p:nvPr>
        </p:nvSpPr>
        <p:spPr/>
        <p:txBody>
          <a:bodyPr/>
          <a:lstStyle/>
          <a:p>
            <a:r>
              <a:rPr lang="en-US" altLang="en-US"/>
              <a:t>T0C13</a:t>
            </a:r>
          </a:p>
        </p:txBody>
      </p:sp>
      <p:sp>
        <p:nvSpPr>
          <p:cNvPr id="3" name="Content Placeholder 2"/>
          <p:cNvSpPr>
            <a:spLocks noGrp="1"/>
          </p:cNvSpPr>
          <p:nvPr>
            <p:ph idx="1"/>
          </p:nvPr>
        </p:nvSpPr>
        <p:spPr>
          <a:xfrm>
            <a:off x="457200" y="1447800"/>
            <a:ext cx="8229600" cy="5105400"/>
          </a:xfrm>
        </p:spPr>
        <p:txBody>
          <a:bodyPr/>
          <a:lstStyle/>
          <a:p>
            <a:pPr>
              <a:buFontTx/>
              <a:buNone/>
            </a:pPr>
            <a:r>
              <a:rPr lang="en-US" altLang="en-US" dirty="0"/>
              <a:t>Who is responsible for ensuring that no person is exposed to RF energy above the FCC exposure limits?</a:t>
            </a:r>
          </a:p>
          <a:p>
            <a:pPr>
              <a:buFontTx/>
              <a:buNone/>
            </a:pPr>
            <a:r>
              <a:rPr lang="en-US" altLang="en-US" dirty="0">
                <a:solidFill>
                  <a:schemeClr val="bg1">
                    <a:lumMod val="75000"/>
                  </a:schemeClr>
                </a:solidFill>
              </a:rPr>
              <a:t>A. The FCC</a:t>
            </a:r>
          </a:p>
          <a:p>
            <a:pPr>
              <a:buFontTx/>
              <a:buNone/>
            </a:pPr>
            <a:r>
              <a:rPr lang="en-US" altLang="en-US" dirty="0"/>
              <a:t>B. The station licensee</a:t>
            </a:r>
          </a:p>
          <a:p>
            <a:pPr>
              <a:buFontTx/>
              <a:buNone/>
            </a:pPr>
            <a:r>
              <a:rPr lang="en-US" altLang="en-US" dirty="0">
                <a:solidFill>
                  <a:schemeClr val="bg1">
                    <a:lumMod val="75000"/>
                  </a:schemeClr>
                </a:solidFill>
              </a:rPr>
              <a:t>C. Anyone who is near an antenna</a:t>
            </a:r>
          </a:p>
          <a:p>
            <a:pPr>
              <a:buFontTx/>
              <a:buNone/>
            </a:pPr>
            <a:r>
              <a:rPr lang="en-US" altLang="en-US" dirty="0">
                <a:solidFill>
                  <a:schemeClr val="bg1">
                    <a:lumMod val="75000"/>
                  </a:schemeClr>
                </a:solidFill>
              </a:rPr>
              <a:t>D. The local zoning board</a:t>
            </a:r>
          </a:p>
        </p:txBody>
      </p:sp>
    </p:spTree>
    <p:extLst>
      <p:ext uri="{BB962C8B-B14F-4D97-AF65-F5344CB8AC3E}">
        <p14:creationId xmlns:p14="http://schemas.microsoft.com/office/powerpoint/2010/main" val="631778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3"/>
          <p:cNvSpPr>
            <a:spLocks noGrp="1" noChangeArrowheads="1"/>
          </p:cNvSpPr>
          <p:nvPr>
            <p:ph type="body" idx="1"/>
          </p:nvPr>
        </p:nvSpPr>
        <p:spPr/>
        <p:txBody>
          <a:bodyPr/>
          <a:lstStyle/>
          <a:p>
            <a:pPr algn="ctr" eaLnBrk="1" hangingPunct="1">
              <a:buFontTx/>
              <a:buNone/>
            </a:pPr>
            <a:r>
              <a:rPr lang="en-US" altLang="en-US" sz="4800" dirty="0"/>
              <a:t>End of Sub-element 10</a:t>
            </a:r>
          </a:p>
          <a:p>
            <a:pPr algn="ctr" eaLnBrk="1" hangingPunct="1">
              <a:buFontTx/>
              <a:buNone/>
            </a:pPr>
            <a:endParaRPr lang="en-US" altLang="en-US" sz="4800" dirty="0"/>
          </a:p>
          <a:p>
            <a:pPr algn="ctr" eaLnBrk="1" hangingPunct="1">
              <a:buFontTx/>
              <a:buNone/>
            </a:pPr>
            <a:r>
              <a:rPr lang="en-US" altLang="en-US" sz="4800" dirty="0"/>
              <a:t>---- End of Test Pool----</a:t>
            </a:r>
          </a:p>
          <a:p>
            <a:pPr algn="ctr" eaLnBrk="1" hangingPunct="1">
              <a:buFontTx/>
              <a:buNone/>
            </a:pPr>
            <a:endParaRPr lang="en-US" altLang="en-US" sz="4800" dirty="0"/>
          </a:p>
          <a:p>
            <a:pPr algn="ctr" eaLnBrk="1" hangingPunct="1">
              <a:buFontTx/>
              <a:buNone/>
            </a:pPr>
            <a:endParaRPr lang="en-US" altLang="en-US" sz="4800" dirty="0"/>
          </a:p>
        </p:txBody>
      </p:sp>
    </p:spTree>
    <p:extLst>
      <p:ext uri="{BB962C8B-B14F-4D97-AF65-F5344CB8AC3E}">
        <p14:creationId xmlns:p14="http://schemas.microsoft.com/office/powerpoint/2010/main" val="1100090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3"/>
          <p:cNvSpPr>
            <a:spLocks noGrp="1" noChangeArrowheads="1"/>
          </p:cNvSpPr>
          <p:nvPr>
            <p:ph type="body" idx="1"/>
          </p:nvPr>
        </p:nvSpPr>
        <p:spPr>
          <a:xfrm>
            <a:off x="304800" y="457200"/>
            <a:ext cx="8229600" cy="5791200"/>
          </a:xfrm>
        </p:spPr>
        <p:txBody>
          <a:bodyPr/>
          <a:lstStyle/>
          <a:p>
            <a:pPr algn="ctr" eaLnBrk="1" hangingPunct="1">
              <a:buFontTx/>
              <a:buNone/>
            </a:pPr>
            <a:r>
              <a:rPr lang="en-US" altLang="en-US" sz="4800" b="1" dirty="0">
                <a:solidFill>
                  <a:srgbClr val="0070C0"/>
                </a:solidFill>
              </a:rPr>
              <a:t>Now it is time to study, study, study.</a:t>
            </a:r>
          </a:p>
          <a:p>
            <a:pPr algn="ctr" eaLnBrk="1" hangingPunct="1">
              <a:buFontTx/>
              <a:buNone/>
            </a:pPr>
            <a:r>
              <a:rPr lang="en-US" altLang="en-US" sz="4800" b="1" dirty="0">
                <a:solidFill>
                  <a:srgbClr val="0070C0"/>
                </a:solidFill>
              </a:rPr>
              <a:t>You need to read each test question and its correct answer a minimum of 3 times each.</a:t>
            </a:r>
            <a:br>
              <a:rPr lang="en-US" altLang="en-US" sz="4800" b="1" dirty="0">
                <a:solidFill>
                  <a:srgbClr val="0070C0"/>
                </a:solidFill>
              </a:rPr>
            </a:br>
            <a:r>
              <a:rPr lang="en-US" altLang="en-US" sz="4800" b="1" dirty="0">
                <a:solidFill>
                  <a:srgbClr val="0070C0"/>
                </a:solidFill>
              </a:rPr>
              <a:t> (I suggest more)</a:t>
            </a:r>
          </a:p>
          <a:p>
            <a:pPr algn="ctr" eaLnBrk="1" hangingPunct="1">
              <a:buFontTx/>
              <a:buNone/>
            </a:pPr>
            <a:endParaRPr lang="en-US" altLang="en-US" sz="4800" dirty="0"/>
          </a:p>
        </p:txBody>
      </p:sp>
    </p:spTree>
    <p:extLst>
      <p:ext uri="{BB962C8B-B14F-4D97-AF65-F5344CB8AC3E}">
        <p14:creationId xmlns:p14="http://schemas.microsoft.com/office/powerpoint/2010/main" val="2064116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solidFill>
                  <a:srgbClr val="0070C0"/>
                </a:solidFill>
              </a:rPr>
              <a:t>Study Hints</a:t>
            </a:r>
          </a:p>
        </p:txBody>
      </p:sp>
      <p:sp>
        <p:nvSpPr>
          <p:cNvPr id="4099" name="Content Placeholder 2"/>
          <p:cNvSpPr>
            <a:spLocks noGrp="1"/>
          </p:cNvSpPr>
          <p:nvPr>
            <p:ph idx="1"/>
          </p:nvPr>
        </p:nvSpPr>
        <p:spPr>
          <a:xfrm>
            <a:off x="457200" y="1219200"/>
            <a:ext cx="8229600" cy="5257800"/>
          </a:xfrm>
        </p:spPr>
        <p:txBody>
          <a:bodyPr/>
          <a:lstStyle/>
          <a:p>
            <a:pPr eaLnBrk="1" hangingPunct="1"/>
            <a:r>
              <a:rPr lang="en-US" altLang="en-US" sz="2800">
                <a:solidFill>
                  <a:srgbClr val="0070C0"/>
                </a:solidFill>
              </a:rPr>
              <a:t>I suggest you read each question and only the correct answer. Read through the complete question pool at least three times before you attempt taking a practice exams. For higher impact and better results read the correct answer first then the question and again the correct answer.</a:t>
            </a:r>
          </a:p>
          <a:p>
            <a:pPr eaLnBrk="1" hangingPunct="1"/>
            <a:r>
              <a:rPr lang="en-US" altLang="en-US" sz="2800">
                <a:solidFill>
                  <a:srgbClr val="0070C0"/>
                </a:solidFill>
              </a:rPr>
              <a:t>The key to passing the exam is to get the most questions correct using the above method the correct response will often jump out at you on test day even if you don’t remember the question. </a:t>
            </a:r>
          </a:p>
        </p:txBody>
      </p:sp>
    </p:spTree>
    <p:extLst>
      <p:ext uri="{BB962C8B-B14F-4D97-AF65-F5344CB8AC3E}">
        <p14:creationId xmlns:p14="http://schemas.microsoft.com/office/powerpoint/2010/main" val="26191626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a:solidFill>
                  <a:srgbClr val="0070C0"/>
                </a:solidFill>
              </a:rPr>
              <a:t>More Study Hints</a:t>
            </a:r>
          </a:p>
        </p:txBody>
      </p:sp>
      <p:sp>
        <p:nvSpPr>
          <p:cNvPr id="5123" name="Content Placeholder 2"/>
          <p:cNvSpPr>
            <a:spLocks noGrp="1"/>
          </p:cNvSpPr>
          <p:nvPr>
            <p:ph idx="1"/>
          </p:nvPr>
        </p:nvSpPr>
        <p:spPr/>
        <p:txBody>
          <a:bodyPr/>
          <a:lstStyle/>
          <a:p>
            <a:pPr eaLnBrk="1" hangingPunct="1"/>
            <a:r>
              <a:rPr lang="en-US" altLang="en-US">
                <a:solidFill>
                  <a:srgbClr val="0070C0"/>
                </a:solidFill>
              </a:rPr>
              <a:t>If you don’t answer a question on the Exam it will be graded as a wrong response, so it is better to guess at a answer than leaving it blank.  You have a 25% chance at guessing a correct answer. Eliminate one wrong response and now your guess has a 33% chance. Eliminate two wrong response and your guess is a 50% chance at being correct.</a:t>
            </a:r>
          </a:p>
        </p:txBody>
      </p:sp>
    </p:spTree>
    <p:extLst>
      <p:ext uri="{BB962C8B-B14F-4D97-AF65-F5344CB8AC3E}">
        <p14:creationId xmlns:p14="http://schemas.microsoft.com/office/powerpoint/2010/main" val="41633769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solidFill>
                  <a:srgbClr val="0070C0"/>
                </a:solidFill>
              </a:rPr>
              <a:t>More Guessing Hints</a:t>
            </a:r>
          </a:p>
        </p:txBody>
      </p:sp>
      <p:sp>
        <p:nvSpPr>
          <p:cNvPr id="6147" name="Content Placeholder 2"/>
          <p:cNvSpPr>
            <a:spLocks noGrp="1"/>
          </p:cNvSpPr>
          <p:nvPr>
            <p:ph idx="1"/>
          </p:nvPr>
        </p:nvSpPr>
        <p:spPr/>
        <p:txBody>
          <a:bodyPr/>
          <a:lstStyle/>
          <a:p>
            <a:pPr eaLnBrk="1" hangingPunct="1"/>
            <a:r>
              <a:rPr lang="en-US" altLang="en-US">
                <a:solidFill>
                  <a:srgbClr val="0070C0"/>
                </a:solidFill>
              </a:rPr>
              <a:t>The author of a question pays more attention on writing the correct response then they do to the wrong ones therefore the correct response is often a longer answer.</a:t>
            </a:r>
          </a:p>
          <a:p>
            <a:pPr eaLnBrk="1" hangingPunct="1"/>
            <a:endParaRPr lang="en-US" altLang="en-US">
              <a:solidFill>
                <a:srgbClr val="0070C0"/>
              </a:solidFill>
            </a:endParaRPr>
          </a:p>
          <a:p>
            <a:pPr eaLnBrk="1" hangingPunct="1"/>
            <a:r>
              <a:rPr lang="en-US" altLang="en-US">
                <a:solidFill>
                  <a:srgbClr val="0070C0"/>
                </a:solidFill>
              </a:rPr>
              <a:t>So when guessing consider the longest answer for it is </a:t>
            </a:r>
            <a:r>
              <a:rPr lang="en-US" altLang="en-US" b="1">
                <a:solidFill>
                  <a:srgbClr val="0070C0"/>
                </a:solidFill>
              </a:rPr>
              <a:t>“to long to be wrong”</a:t>
            </a:r>
            <a:r>
              <a:rPr lang="en-US" altLang="en-US">
                <a:solidFill>
                  <a:srgbClr val="0070C0"/>
                </a:solidFill>
              </a:rPr>
              <a:t>.</a:t>
            </a:r>
          </a:p>
        </p:txBody>
      </p:sp>
    </p:spTree>
    <p:extLst>
      <p:ext uri="{BB962C8B-B14F-4D97-AF65-F5344CB8AC3E}">
        <p14:creationId xmlns:p14="http://schemas.microsoft.com/office/powerpoint/2010/main" val="3798452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solidFill>
                  <a:srgbClr val="0070C0"/>
                </a:solidFill>
              </a:rPr>
              <a:t>Things I have noticed</a:t>
            </a:r>
          </a:p>
        </p:txBody>
      </p:sp>
      <p:sp>
        <p:nvSpPr>
          <p:cNvPr id="7171" name="Content Placeholder 2"/>
          <p:cNvSpPr>
            <a:spLocks noGrp="1"/>
          </p:cNvSpPr>
          <p:nvPr>
            <p:ph idx="1"/>
          </p:nvPr>
        </p:nvSpPr>
        <p:spPr>
          <a:xfrm>
            <a:off x="304800" y="1600200"/>
            <a:ext cx="8534400" cy="4525963"/>
          </a:xfrm>
        </p:spPr>
        <p:txBody>
          <a:bodyPr/>
          <a:lstStyle/>
          <a:p>
            <a:pPr eaLnBrk="1" hangingPunct="1">
              <a:buFontTx/>
              <a:buNone/>
            </a:pPr>
            <a:r>
              <a:rPr lang="en-US" altLang="en-US" dirty="0"/>
              <a:t>	</a:t>
            </a:r>
            <a:r>
              <a:rPr lang="en-US" altLang="en-US" dirty="0">
                <a:solidFill>
                  <a:srgbClr val="0070C0"/>
                </a:solidFill>
              </a:rPr>
              <a:t>The response/answer </a:t>
            </a:r>
          </a:p>
          <a:p>
            <a:pPr eaLnBrk="1" hangingPunct="1">
              <a:buFontTx/>
              <a:buNone/>
            </a:pPr>
            <a:r>
              <a:rPr lang="en-US" altLang="en-US" b="1" dirty="0">
                <a:solidFill>
                  <a:srgbClr val="0070C0"/>
                </a:solidFill>
              </a:rPr>
              <a:t>“</a:t>
            </a:r>
            <a:r>
              <a:rPr lang="en-US" altLang="en-US" b="1" dirty="0"/>
              <a:t>All of these Answer (choices) are correct</a:t>
            </a:r>
            <a:r>
              <a:rPr lang="en-US" altLang="en-US" b="1" dirty="0">
                <a:solidFill>
                  <a:srgbClr val="0070C0"/>
                </a:solidFill>
              </a:rPr>
              <a:t>” </a:t>
            </a:r>
          </a:p>
          <a:p>
            <a:pPr eaLnBrk="1" hangingPunct="1">
              <a:buFontTx/>
              <a:buNone/>
            </a:pPr>
            <a:r>
              <a:rPr lang="en-US" altLang="en-US" dirty="0">
                <a:solidFill>
                  <a:srgbClr val="0070C0"/>
                </a:solidFill>
              </a:rPr>
              <a:t>	shows up 68</a:t>
            </a:r>
            <a:r>
              <a:rPr lang="en-US" altLang="en-US" dirty="0">
                <a:solidFill>
                  <a:srgbClr val="FF0000"/>
                </a:solidFill>
              </a:rPr>
              <a:t> </a:t>
            </a:r>
            <a:r>
              <a:rPr lang="en-US" altLang="en-US" dirty="0">
                <a:solidFill>
                  <a:srgbClr val="0070C0"/>
                </a:solidFill>
              </a:rPr>
              <a:t>times in the element Two question pool and is a correct response 23 times. </a:t>
            </a:r>
          </a:p>
          <a:p>
            <a:pPr eaLnBrk="1" hangingPunct="1">
              <a:buFontTx/>
              <a:buNone/>
            </a:pPr>
            <a:r>
              <a:rPr lang="en-US" altLang="en-US" dirty="0">
                <a:solidFill>
                  <a:srgbClr val="0070C0"/>
                </a:solidFill>
              </a:rPr>
              <a:t>So when guessing </a:t>
            </a:r>
            <a:r>
              <a:rPr lang="en-US" altLang="en-US" b="1" dirty="0">
                <a:solidFill>
                  <a:srgbClr val="FF0000"/>
                </a:solidFill>
              </a:rPr>
              <a:t>don’t choose </a:t>
            </a:r>
            <a:r>
              <a:rPr lang="en-US" altLang="en-US" dirty="0">
                <a:solidFill>
                  <a:srgbClr val="0070C0"/>
                </a:solidFill>
              </a:rPr>
              <a:t>“all of these” for it will be correct response only 33% of the time.</a:t>
            </a:r>
          </a:p>
        </p:txBody>
      </p:sp>
    </p:spTree>
    <p:extLst>
      <p:ext uri="{BB962C8B-B14F-4D97-AF65-F5344CB8AC3E}">
        <p14:creationId xmlns:p14="http://schemas.microsoft.com/office/powerpoint/2010/main" val="36717568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1945" y="152400"/>
            <a:ext cx="8229600" cy="1143000"/>
          </a:xfrm>
        </p:spPr>
        <p:txBody>
          <a:bodyPr/>
          <a:lstStyle/>
          <a:p>
            <a:pPr eaLnBrk="1" hangingPunct="1"/>
            <a:r>
              <a:rPr lang="en-US" altLang="en-US" b="1" dirty="0">
                <a:solidFill>
                  <a:srgbClr val="0070C0"/>
                </a:solidFill>
              </a:rPr>
              <a:t>2022 Technician Class (Element 2)</a:t>
            </a:r>
            <a:endParaRPr lang="en-US" altLang="en-US" dirty="0">
              <a:solidFill>
                <a:srgbClr val="0070C0"/>
              </a:solidFill>
            </a:endParaRPr>
          </a:p>
        </p:txBody>
      </p:sp>
      <p:sp>
        <p:nvSpPr>
          <p:cNvPr id="10243" name="Content Placeholder 2"/>
          <p:cNvSpPr>
            <a:spLocks noGrp="1"/>
          </p:cNvSpPr>
          <p:nvPr>
            <p:ph idx="1"/>
          </p:nvPr>
        </p:nvSpPr>
        <p:spPr>
          <a:xfrm>
            <a:off x="304800" y="1295400"/>
            <a:ext cx="8610600" cy="5562600"/>
          </a:xfrm>
        </p:spPr>
        <p:txBody>
          <a:bodyPr/>
          <a:lstStyle/>
          <a:p>
            <a:pPr eaLnBrk="1" hangingPunct="1"/>
            <a:r>
              <a:rPr lang="en-US" altLang="en-US" sz="3600" dirty="0">
                <a:solidFill>
                  <a:srgbClr val="0070C0"/>
                </a:solidFill>
              </a:rPr>
              <a:t>There are 412 questions in this pool out of which you will have 35 on your Exam. The question pool is broken into sub-elements.  Sub-elements are also subdivided into 35 topic sections. You will have one question from each section on your official Exam. </a:t>
            </a:r>
          </a:p>
          <a:p>
            <a:pPr eaLnBrk="1" hangingPunct="1"/>
            <a:r>
              <a:rPr lang="en-US" altLang="en-US" b="1" dirty="0">
                <a:solidFill>
                  <a:srgbClr val="0070C0"/>
                </a:solidFill>
              </a:rPr>
              <a:t>Good news this exam pool has 30 less questions to study compared to the 2018 pool. </a:t>
            </a:r>
          </a:p>
        </p:txBody>
      </p:sp>
    </p:spTree>
    <p:extLst>
      <p:ext uri="{BB962C8B-B14F-4D97-AF65-F5344CB8AC3E}">
        <p14:creationId xmlns:p14="http://schemas.microsoft.com/office/powerpoint/2010/main" val="35051798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3"/>
          <p:cNvSpPr>
            <a:spLocks noGrp="1" noChangeArrowheads="1"/>
          </p:cNvSpPr>
          <p:nvPr>
            <p:ph type="body" idx="1"/>
          </p:nvPr>
        </p:nvSpPr>
        <p:spPr>
          <a:xfrm>
            <a:off x="457200" y="381000"/>
            <a:ext cx="8229600" cy="5745163"/>
          </a:xfrm>
        </p:spPr>
        <p:txBody>
          <a:bodyPr/>
          <a:lstStyle/>
          <a:p>
            <a:pPr algn="ctr" eaLnBrk="1" hangingPunct="1">
              <a:buFontTx/>
              <a:buNone/>
            </a:pPr>
            <a:r>
              <a:rPr lang="en-US" altLang="en-US" sz="4800" dirty="0">
                <a:solidFill>
                  <a:srgbClr val="0070C0"/>
                </a:solidFill>
              </a:rPr>
              <a:t>When you think you are ready you can use this PowerPoint presentation as a self test.</a:t>
            </a:r>
          </a:p>
          <a:p>
            <a:pPr algn="ctr" eaLnBrk="1" hangingPunct="1">
              <a:buFontTx/>
              <a:buNone/>
            </a:pPr>
            <a:r>
              <a:rPr lang="en-US" altLang="en-US" sz="4800" dirty="0">
                <a:solidFill>
                  <a:srgbClr val="0070C0"/>
                </a:solidFill>
              </a:rPr>
              <a:t>Choose your answer then click next to reveal the answer.</a:t>
            </a:r>
          </a:p>
        </p:txBody>
      </p:sp>
    </p:spTree>
    <p:extLst>
      <p:ext uri="{BB962C8B-B14F-4D97-AF65-F5344CB8AC3E}">
        <p14:creationId xmlns:p14="http://schemas.microsoft.com/office/powerpoint/2010/main" val="280137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itle 1"/>
          <p:cNvSpPr>
            <a:spLocks noGrp="1"/>
          </p:cNvSpPr>
          <p:nvPr>
            <p:ph type="title"/>
          </p:nvPr>
        </p:nvSpPr>
        <p:spPr/>
        <p:txBody>
          <a:bodyPr/>
          <a:lstStyle/>
          <a:p>
            <a:r>
              <a:rPr lang="en-US" altLang="en-US"/>
              <a:t>T0A01</a:t>
            </a:r>
          </a:p>
        </p:txBody>
      </p:sp>
      <p:sp>
        <p:nvSpPr>
          <p:cNvPr id="3" name="Content Placeholder 2"/>
          <p:cNvSpPr>
            <a:spLocks noGrp="1"/>
          </p:cNvSpPr>
          <p:nvPr>
            <p:ph idx="1"/>
          </p:nvPr>
        </p:nvSpPr>
        <p:spPr/>
        <p:txBody>
          <a:bodyPr/>
          <a:lstStyle/>
          <a:p>
            <a:pPr>
              <a:buFontTx/>
              <a:buNone/>
            </a:pPr>
            <a:r>
              <a:rPr lang="en-US" altLang="en-US" sz="3000" dirty="0"/>
              <a:t>Which of the following is a safety hazard of a 12-volt storage battery?</a:t>
            </a:r>
          </a:p>
          <a:p>
            <a:pPr>
              <a:buFontTx/>
              <a:buNone/>
            </a:pPr>
            <a:r>
              <a:rPr lang="en-US" altLang="en-US" sz="3000" dirty="0">
                <a:solidFill>
                  <a:schemeClr val="bg1">
                    <a:lumMod val="75000"/>
                  </a:schemeClr>
                </a:solidFill>
              </a:rPr>
              <a:t>A. Touching both terminals with the hands can cause electrical shock</a:t>
            </a:r>
          </a:p>
          <a:p>
            <a:pPr>
              <a:buFontTx/>
              <a:buNone/>
            </a:pPr>
            <a:r>
              <a:rPr lang="en-US" altLang="en-US" sz="3000" dirty="0"/>
              <a:t>B. Shorting the terminals can cause burns, fire, or an explosion</a:t>
            </a:r>
          </a:p>
          <a:p>
            <a:pPr>
              <a:buFontTx/>
              <a:buNone/>
            </a:pPr>
            <a:r>
              <a:rPr lang="en-US" altLang="en-US" sz="3000" dirty="0">
                <a:solidFill>
                  <a:schemeClr val="bg1">
                    <a:lumMod val="75000"/>
                  </a:schemeClr>
                </a:solidFill>
              </a:rPr>
              <a:t>C. RF emissions from a nearby transmitter can cause the electrolyte to emit poison gas</a:t>
            </a:r>
          </a:p>
          <a:p>
            <a:pPr>
              <a:buFontTx/>
              <a:buNone/>
            </a:pPr>
            <a:r>
              <a:rPr lang="en-US" altLang="en-US" sz="3000" dirty="0">
                <a:solidFill>
                  <a:schemeClr val="bg1">
                    <a:lumMod val="75000"/>
                  </a:schemeClr>
                </a:solidFill>
              </a:rPr>
              <a:t>D. All these choices are correct</a:t>
            </a:r>
          </a:p>
        </p:txBody>
      </p:sp>
    </p:spTree>
    <p:extLst>
      <p:ext uri="{BB962C8B-B14F-4D97-AF65-F5344CB8AC3E}">
        <p14:creationId xmlns:p14="http://schemas.microsoft.com/office/powerpoint/2010/main" val="3626483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3"/>
          <p:cNvSpPr>
            <a:spLocks noGrp="1" noChangeArrowheads="1"/>
          </p:cNvSpPr>
          <p:nvPr>
            <p:ph type="body" idx="1"/>
          </p:nvPr>
        </p:nvSpPr>
        <p:spPr>
          <a:xfrm>
            <a:off x="457200" y="327213"/>
            <a:ext cx="8229600" cy="2590800"/>
          </a:xfrm>
        </p:spPr>
        <p:txBody>
          <a:bodyPr/>
          <a:lstStyle/>
          <a:p>
            <a:pPr algn="ctr" eaLnBrk="1" hangingPunct="1">
              <a:buFontTx/>
              <a:buNone/>
            </a:pPr>
            <a:r>
              <a:rPr lang="en-US" altLang="en-US" sz="4400" dirty="0">
                <a:solidFill>
                  <a:srgbClr val="0070C0"/>
                </a:solidFill>
              </a:rPr>
              <a:t>End of Presentation</a:t>
            </a:r>
          </a:p>
          <a:p>
            <a:pPr algn="ctr" eaLnBrk="1" hangingPunct="1">
              <a:buFontTx/>
              <a:buNone/>
            </a:pPr>
            <a:r>
              <a:rPr lang="en-US" altLang="en-US" sz="4400" dirty="0">
                <a:solidFill>
                  <a:srgbClr val="0070C0"/>
                </a:solidFill>
              </a:rPr>
              <a:t>Thank you now pass that exam and make Rich W6EC proud.</a:t>
            </a:r>
          </a:p>
          <a:p>
            <a:pPr algn="ctr" eaLnBrk="1" hangingPunct="1">
              <a:buFontTx/>
              <a:buNone/>
            </a:pPr>
            <a:endParaRPr lang="en-US" altLang="en-US" sz="4800" dirty="0"/>
          </a:p>
          <a:p>
            <a:pPr algn="ctr" eaLnBrk="1" hangingPunct="1">
              <a:buFontTx/>
              <a:buNone/>
            </a:pPr>
            <a:endParaRPr lang="en-US" altLang="en-US" sz="4800" dirty="0"/>
          </a:p>
        </p:txBody>
      </p:sp>
      <p:pic>
        <p:nvPicPr>
          <p:cNvPr id="546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781" y="3278806"/>
            <a:ext cx="3500437"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5790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4547</Words>
  <Application>Microsoft Office PowerPoint</Application>
  <PresentationFormat>On-screen Show (4:3)</PresentationFormat>
  <Paragraphs>511</Paragraphs>
  <Slides>90</Slides>
  <Notes>17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90</vt:i4>
      </vt:variant>
    </vt:vector>
  </HeadingPairs>
  <TitlesOfParts>
    <vt:vector size="95" baseType="lpstr">
      <vt:lpstr>Arial</vt:lpstr>
      <vt:lpstr>Calibri</vt:lpstr>
      <vt:lpstr>Default Design</vt:lpstr>
      <vt:lpstr>1_Office Theme</vt:lpstr>
      <vt:lpstr>1_Default Design</vt:lpstr>
      <vt:lpstr>Hi-Landers Ham Class</vt:lpstr>
      <vt:lpstr>Sub-element 10 of 10</vt:lpstr>
      <vt:lpstr>PowerPoint Presentation</vt:lpstr>
      <vt:lpstr>Study Hints</vt:lpstr>
      <vt:lpstr>Text Color</vt:lpstr>
      <vt:lpstr>PowerPoint Presentation</vt:lpstr>
      <vt:lpstr>PowerPoint Presentation</vt:lpstr>
      <vt:lpstr>T0A01</vt:lpstr>
      <vt:lpstr>T0A01</vt:lpstr>
      <vt:lpstr>T0A02</vt:lpstr>
      <vt:lpstr>T0A02</vt:lpstr>
      <vt:lpstr>T0A03</vt:lpstr>
      <vt:lpstr>T0A03</vt:lpstr>
      <vt:lpstr>T0A04</vt:lpstr>
      <vt:lpstr>T0A04</vt:lpstr>
      <vt:lpstr>T0A05</vt:lpstr>
      <vt:lpstr>T0A05</vt:lpstr>
      <vt:lpstr>T0A06</vt:lpstr>
      <vt:lpstr>T0A06</vt:lpstr>
      <vt:lpstr>T0A07</vt:lpstr>
      <vt:lpstr>T0A07</vt:lpstr>
      <vt:lpstr>T0A08</vt:lpstr>
      <vt:lpstr>T0A08</vt:lpstr>
      <vt:lpstr>T0A09</vt:lpstr>
      <vt:lpstr>T0A09</vt:lpstr>
      <vt:lpstr>T0A10</vt:lpstr>
      <vt:lpstr>T0A10</vt:lpstr>
      <vt:lpstr>T0A11</vt:lpstr>
      <vt:lpstr>T0A11</vt:lpstr>
      <vt:lpstr>T0A12</vt:lpstr>
      <vt:lpstr>T0A12</vt:lpstr>
      <vt:lpstr>PowerPoint Presentation</vt:lpstr>
      <vt:lpstr>T0B01</vt:lpstr>
      <vt:lpstr>T0B01</vt:lpstr>
      <vt:lpstr>T0B02</vt:lpstr>
      <vt:lpstr>T0B02</vt:lpstr>
      <vt:lpstr>T0B03</vt:lpstr>
      <vt:lpstr>T0B03</vt:lpstr>
      <vt:lpstr>T0B04</vt:lpstr>
      <vt:lpstr>T0B04</vt:lpstr>
      <vt:lpstr>T0B05</vt:lpstr>
      <vt:lpstr>T0B05</vt:lpstr>
      <vt:lpstr>T0B06</vt:lpstr>
      <vt:lpstr>T0B06</vt:lpstr>
      <vt:lpstr>T0B07</vt:lpstr>
      <vt:lpstr>T0B07</vt:lpstr>
      <vt:lpstr>T0B08</vt:lpstr>
      <vt:lpstr>T0B08</vt:lpstr>
      <vt:lpstr>T0B09</vt:lpstr>
      <vt:lpstr>T0B09</vt:lpstr>
      <vt:lpstr>T0B10</vt:lpstr>
      <vt:lpstr>T0B10</vt:lpstr>
      <vt:lpstr>T0B11</vt:lpstr>
      <vt:lpstr>T0B11</vt:lpstr>
      <vt:lpstr>PowerPoint Presentation</vt:lpstr>
      <vt:lpstr>T0C01</vt:lpstr>
      <vt:lpstr>T0C01</vt:lpstr>
      <vt:lpstr>T0C02</vt:lpstr>
      <vt:lpstr>T0C02</vt:lpstr>
      <vt:lpstr>T0C03</vt:lpstr>
      <vt:lpstr>T0C03</vt:lpstr>
      <vt:lpstr>T0C04</vt:lpstr>
      <vt:lpstr>T0C04</vt:lpstr>
      <vt:lpstr>T0C05</vt:lpstr>
      <vt:lpstr>T0C05</vt:lpstr>
      <vt:lpstr>T0C06</vt:lpstr>
      <vt:lpstr>T0C06</vt:lpstr>
      <vt:lpstr>T0C07</vt:lpstr>
      <vt:lpstr>T0C07</vt:lpstr>
      <vt:lpstr>T0C08</vt:lpstr>
      <vt:lpstr>T0C08</vt:lpstr>
      <vt:lpstr>T0C09</vt:lpstr>
      <vt:lpstr>T0C09</vt:lpstr>
      <vt:lpstr>T0C10</vt:lpstr>
      <vt:lpstr>T0C10</vt:lpstr>
      <vt:lpstr>T0C11</vt:lpstr>
      <vt:lpstr>T0C11</vt:lpstr>
      <vt:lpstr>T0C12</vt:lpstr>
      <vt:lpstr>T0C12</vt:lpstr>
      <vt:lpstr>T0C13</vt:lpstr>
      <vt:lpstr>T0C13</vt:lpstr>
      <vt:lpstr>PowerPoint Presentation</vt:lpstr>
      <vt:lpstr>PowerPoint Presentation</vt:lpstr>
      <vt:lpstr>Study Hints</vt:lpstr>
      <vt:lpstr>More Study Hints</vt:lpstr>
      <vt:lpstr>More Guessing Hints</vt:lpstr>
      <vt:lpstr>Things I have noticed</vt:lpstr>
      <vt:lpstr>2022 Technician Class (Element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Hi-Landers Ham Class</dc:title>
  <dc:creator>Rich</dc:creator>
  <cp:lastModifiedBy>Richard Bugarin</cp:lastModifiedBy>
  <cp:revision>18</cp:revision>
  <dcterms:created xsi:type="dcterms:W3CDTF">2016-01-07T00:28:31Z</dcterms:created>
  <dcterms:modified xsi:type="dcterms:W3CDTF">2023-03-19T23:15:21Z</dcterms:modified>
</cp:coreProperties>
</file>